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14" r:id="rId2"/>
    <p:sldId id="310" r:id="rId3"/>
    <p:sldId id="418" r:id="rId4"/>
    <p:sldId id="415" r:id="rId5"/>
    <p:sldId id="333" r:id="rId6"/>
    <p:sldId id="412" r:id="rId7"/>
    <p:sldId id="424" r:id="rId8"/>
    <p:sldId id="414" r:id="rId9"/>
    <p:sldId id="408" r:id="rId10"/>
    <p:sldId id="326" r:id="rId11"/>
    <p:sldId id="420" r:id="rId12"/>
    <p:sldId id="423" r:id="rId13"/>
    <p:sldId id="328" r:id="rId14"/>
    <p:sldId id="407" r:id="rId15"/>
    <p:sldId id="421" r:id="rId16"/>
    <p:sldId id="267" r:id="rId17"/>
    <p:sldId id="422" r:id="rId18"/>
    <p:sldId id="330" r:id="rId19"/>
    <p:sldId id="259" r:id="rId20"/>
    <p:sldId id="427" r:id="rId21"/>
    <p:sldId id="325" r:id="rId22"/>
    <p:sldId id="426" r:id="rId23"/>
    <p:sldId id="425" r:id="rId24"/>
    <p:sldId id="298" r:id="rId25"/>
    <p:sldId id="292" r:id="rId26"/>
    <p:sldId id="300" r:id="rId27"/>
  </p:sldIdLst>
  <p:sldSz cx="12179300" cy="9134475" type="ledger"/>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77" userDrawn="1">
          <p15:clr>
            <a:srgbClr val="A4A3A4"/>
          </p15:clr>
        </p15:guide>
        <p15:guide id="2" pos="2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E6F26A-E64F-0A3F-14BE-789D04BD36AB}" name="Staklis, Sandra" initials="SS" userId="S::sstaklis@rti.org::6599189e-2b06-45df-a731-a011ee52e5cf" providerId="AD"/>
  <p188:author id="{68B58171-07DD-F3B2-68D8-AC4DFB114B6A}" name="Kennedy, Renee" initials="KR" userId="S::rkennedy@rti.org::ff1e15c2-2782-4876-99a7-79fa4916473d" providerId="AD"/>
  <p188:author id="{9320EE7C-0B2C-18A1-9F31-0D3451971B06}" name="Rodriguez Ott, Natassia" initials="RON" userId="S::nott@rti.org::6b7178ee-f5f4-4ad7-9e20-df206c3132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3" autoAdjust="0"/>
    <p:restoredTop sz="81392" autoAdjust="0"/>
  </p:normalViewPr>
  <p:slideViewPr>
    <p:cSldViewPr snapToGrid="0" showGuides="1">
      <p:cViewPr varScale="1">
        <p:scale>
          <a:sx n="46" d="100"/>
          <a:sy n="46" d="100"/>
        </p:scale>
        <p:origin x="782" y="48"/>
      </p:cViewPr>
      <p:guideLst>
        <p:guide orient="horz" pos="2877"/>
        <p:guide pos="26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25392011487776"/>
          <c:y val="9.0782241572663111E-2"/>
          <c:w val="0.57337164702441024"/>
          <c:h val="0.84636639703483396"/>
        </c:manualLayout>
      </c:layout>
      <c:barChart>
        <c:barDir val="bar"/>
        <c:grouping val="clustered"/>
        <c:varyColors val="0"/>
        <c:ser>
          <c:idx val="1"/>
          <c:order val="1"/>
          <c:tx>
            <c:strRef>
              <c:f>Sheet1!$B$1</c:f>
              <c:strCache>
                <c:ptCount val="1"/>
                <c:pt idx="0">
                  <c:v>All comprehensive high schools (77)</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Internship</c:v>
                </c:pt>
                <c:pt idx="1">
                  <c:v>Clinicals</c:v>
                </c:pt>
                <c:pt idx="2">
                  <c:v>Co-op</c:v>
                </c:pt>
                <c:pt idx="3">
                  <c:v>School-based
enterprise</c:v>
                </c:pt>
                <c:pt idx="4">
                  <c:v>Apprenticeship</c:v>
                </c:pt>
                <c:pt idx="5">
                  <c:v>Another type</c:v>
                </c:pt>
              </c:strCache>
            </c:strRef>
          </c:cat>
          <c:val>
            <c:numRef>
              <c:f>Sheet1!$B$2:$B$7</c:f>
              <c:numCache>
                <c:formatCode>General</c:formatCode>
                <c:ptCount val="6"/>
                <c:pt idx="0">
                  <c:v>142</c:v>
                </c:pt>
                <c:pt idx="1">
                  <c:v>90</c:v>
                </c:pt>
                <c:pt idx="2">
                  <c:v>63</c:v>
                </c:pt>
                <c:pt idx="3">
                  <c:v>53</c:v>
                </c:pt>
                <c:pt idx="4">
                  <c:v>40</c:v>
                </c:pt>
                <c:pt idx="5">
                  <c:v>90</c:v>
                </c:pt>
              </c:numCache>
            </c:numRef>
          </c:val>
          <c:extLst>
            <c:ext xmlns:c16="http://schemas.microsoft.com/office/drawing/2014/chart" uri="{C3380CC4-5D6E-409C-BE32-E72D297353CC}">
              <c16:uniqueId val="{00000001-EBD4-4BC2-87A2-D096067D6F3D}"/>
            </c:ext>
          </c:extLst>
        </c:ser>
        <c:dLbls>
          <c:showLegendKey val="0"/>
          <c:showVal val="0"/>
          <c:showCatName val="0"/>
          <c:showSerName val="0"/>
          <c:showPercent val="0"/>
          <c:showBubbleSize val="0"/>
        </c:dLbls>
        <c:gapWidth val="111"/>
        <c:axId val="1209708687"/>
        <c:axId val="1209711183"/>
        <c:extLst>
          <c:ext xmlns:c15="http://schemas.microsoft.com/office/drawing/2012/chart" uri="{02D57815-91ED-43cb-92C2-25804820EDAC}">
            <c15:filteredBarSeries>
              <c15:ser>
                <c:idx val="0"/>
                <c:order val="0"/>
                <c:tx>
                  <c:strRef>
                    <c:extLst>
                      <c:ext uri="{02D57815-91ED-43cb-92C2-25804820EDAC}">
                        <c15:formulaRef>
                          <c15:sqref>Sheet1!#REF!</c15:sqref>
                        </c15:formulaRef>
                      </c:ext>
                    </c:extLst>
                    <c:strCache>
                      <c:ptCount val="1"/>
                      <c:pt idx="0">
                        <c:v>#REF!</c:v>
                      </c:pt>
                    </c:strCache>
                  </c:strRef>
                </c:tx>
                <c:spPr>
                  <a:solidFill>
                    <a:schemeClr val="accent1"/>
                  </a:solidFill>
                  <a:ln>
                    <a:noFill/>
                  </a:ln>
                  <a:effectLst/>
                </c:spPr>
                <c:invertIfNegative val="0"/>
                <c:cat>
                  <c:strRef>
                    <c:extLst>
                      <c:ext uri="{02D57815-91ED-43cb-92C2-25804820EDAC}">
                        <c15:formulaRef>
                          <c15:sqref>Sheet1!$A$2:$A$7</c15:sqref>
                        </c15:formulaRef>
                      </c:ext>
                    </c:extLst>
                    <c:strCache>
                      <c:ptCount val="6"/>
                      <c:pt idx="0">
                        <c:v>Internship</c:v>
                      </c:pt>
                      <c:pt idx="1">
                        <c:v>Clinicals</c:v>
                      </c:pt>
                      <c:pt idx="2">
                        <c:v>Co-op</c:v>
                      </c:pt>
                      <c:pt idx="3">
                        <c:v>School-based
enterprise</c:v>
                      </c:pt>
                      <c:pt idx="4">
                        <c:v>Apprenticeship</c:v>
                      </c:pt>
                      <c:pt idx="5">
                        <c:v>Another type</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0-EBD4-4BC2-87A2-D096067D6F3D}"/>
                  </c:ext>
                </c:extLst>
              </c15:ser>
            </c15:filteredBarSeries>
          </c:ext>
        </c:extLst>
      </c:barChart>
      <c:catAx>
        <c:axId val="120970868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09711183"/>
        <c:crosses val="autoZero"/>
        <c:auto val="1"/>
        <c:lblAlgn val="ctr"/>
        <c:lblOffset val="100"/>
        <c:noMultiLvlLbl val="0"/>
      </c:catAx>
      <c:valAx>
        <c:axId val="1209711183"/>
        <c:scaling>
          <c:orientation val="minMax"/>
          <c:max val="200"/>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09708687"/>
        <c:crosses val="max"/>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716238057539352E-2"/>
          <c:y val="0.21053327683999354"/>
          <c:w val="0.88966811902141263"/>
          <c:h val="0.45419089073716407"/>
        </c:manualLayout>
      </c:layout>
      <c:lineChart>
        <c:grouping val="standard"/>
        <c:varyColors val="0"/>
        <c:ser>
          <c:idx val="0"/>
          <c:order val="0"/>
          <c:tx>
            <c:strRef>
              <c:f>Sheet1!$B$1</c:f>
              <c:strCache>
                <c:ptCount val="1"/>
                <c:pt idx="0">
                  <c:v>Comprehensive high school graduates</c:v>
                </c:pt>
              </c:strCache>
            </c:strRef>
          </c:tx>
          <c:spPr>
            <a:ln w="25400" cap="rnd">
              <a:no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2000" b="0" i="0" u="none" strike="noStrike" kern="1200" baseline="0">
                    <a:solidFill>
                      <a:schemeClr val="accent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Friends or
family</c:v>
                </c:pt>
                <c:pt idx="1">
                  <c:v>Online</c:v>
                </c:pt>
                <c:pt idx="2">
                  <c:v>High School Teacher</c:v>
                </c:pt>
                <c:pt idx="3">
                  <c:v>WBL (exploration or immersive)</c:v>
                </c:pt>
                <c:pt idx="4">
                  <c:v>Social Media</c:v>
                </c:pt>
                <c:pt idx="5">
                  <c:v>Through previous job</c:v>
                </c:pt>
                <c:pt idx="6">
                  <c:v>Thorugh college</c:v>
                </c:pt>
                <c:pt idx="7">
                  <c:v>Other</c:v>
                </c:pt>
              </c:strCache>
            </c:strRef>
          </c:cat>
          <c:val>
            <c:numRef>
              <c:f>Sheet1!$B$2:$B$9</c:f>
              <c:numCache>
                <c:formatCode>0%</c:formatCode>
                <c:ptCount val="8"/>
                <c:pt idx="0">
                  <c:v>0.5</c:v>
                </c:pt>
                <c:pt idx="1">
                  <c:v>0.2</c:v>
                </c:pt>
                <c:pt idx="2">
                  <c:v>0.05</c:v>
                </c:pt>
                <c:pt idx="3">
                  <c:v>0.03</c:v>
                </c:pt>
                <c:pt idx="4">
                  <c:v>0.05</c:v>
                </c:pt>
                <c:pt idx="5">
                  <c:v>0.05</c:v>
                </c:pt>
                <c:pt idx="6">
                  <c:v>0.05</c:v>
                </c:pt>
                <c:pt idx="7">
                  <c:v>6.999999999999984E-2</c:v>
                </c:pt>
              </c:numCache>
            </c:numRef>
          </c:val>
          <c:smooth val="0"/>
          <c:extLst>
            <c:ext xmlns:c16="http://schemas.microsoft.com/office/drawing/2014/chart" uri="{C3380CC4-5D6E-409C-BE32-E72D297353CC}">
              <c16:uniqueId val="{00000000-95B0-4B44-9A0A-5FDB5A92330A}"/>
            </c:ext>
          </c:extLst>
        </c:ser>
        <c:ser>
          <c:idx val="1"/>
          <c:order val="1"/>
          <c:tx>
            <c:strRef>
              <c:f>Sheet1!$C$1</c:f>
              <c:strCache>
                <c:ptCount val="1"/>
                <c:pt idx="0">
                  <c:v>Vo-Tech high school graduates</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2000" b="0" i="0" u="none" strike="noStrike" kern="1200" baseline="0">
                    <a:solidFill>
                      <a:schemeClr val="accent2"/>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Friends or
family</c:v>
                </c:pt>
                <c:pt idx="1">
                  <c:v>Online</c:v>
                </c:pt>
                <c:pt idx="2">
                  <c:v>High School Teacher</c:v>
                </c:pt>
                <c:pt idx="3">
                  <c:v>WBL (exploration or immersive)</c:v>
                </c:pt>
                <c:pt idx="4">
                  <c:v>Social Media</c:v>
                </c:pt>
                <c:pt idx="5">
                  <c:v>Through previous job</c:v>
                </c:pt>
                <c:pt idx="6">
                  <c:v>Thorugh college</c:v>
                </c:pt>
                <c:pt idx="7">
                  <c:v>Other</c:v>
                </c:pt>
              </c:strCache>
            </c:strRef>
          </c:cat>
          <c:val>
            <c:numRef>
              <c:f>Sheet1!$C$2:$C$9</c:f>
              <c:numCache>
                <c:formatCode>0%</c:formatCode>
                <c:ptCount val="8"/>
                <c:pt idx="0">
                  <c:v>0.34</c:v>
                </c:pt>
                <c:pt idx="1">
                  <c:v>0.2</c:v>
                </c:pt>
                <c:pt idx="2">
                  <c:v>0.2</c:v>
                </c:pt>
                <c:pt idx="3">
                  <c:v>0.1</c:v>
                </c:pt>
                <c:pt idx="4">
                  <c:v>0.05</c:v>
                </c:pt>
                <c:pt idx="5">
                  <c:v>0.03</c:v>
                </c:pt>
                <c:pt idx="6">
                  <c:v>0.03</c:v>
                </c:pt>
                <c:pt idx="7">
                  <c:v>4.9999999999999933E-2</c:v>
                </c:pt>
              </c:numCache>
            </c:numRef>
          </c:val>
          <c:smooth val="0"/>
          <c:extLst>
            <c:ext xmlns:c16="http://schemas.microsoft.com/office/drawing/2014/chart" uri="{C3380CC4-5D6E-409C-BE32-E72D297353CC}">
              <c16:uniqueId val="{00000001-95B0-4B44-9A0A-5FDB5A92330A}"/>
            </c:ext>
          </c:extLst>
        </c:ser>
        <c:dLbls>
          <c:showLegendKey val="0"/>
          <c:showVal val="0"/>
          <c:showCatName val="0"/>
          <c:showSerName val="0"/>
          <c:showPercent val="0"/>
          <c:showBubbleSize val="0"/>
        </c:dLbls>
        <c:marker val="1"/>
        <c:smooth val="0"/>
        <c:axId val="1300400943"/>
        <c:axId val="1300423823"/>
      </c:lineChart>
      <c:catAx>
        <c:axId val="130040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300423823"/>
        <c:crosses val="autoZero"/>
        <c:auto val="1"/>
        <c:lblAlgn val="ctr"/>
        <c:lblOffset val="100"/>
        <c:noMultiLvlLbl val="0"/>
      </c:catAx>
      <c:valAx>
        <c:axId val="13004238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00400943"/>
        <c:crosses val="autoZero"/>
        <c:crossBetween val="between"/>
        <c:majorUnit val="0.2"/>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Entry>
      <c:layout>
        <c:manualLayout>
          <c:xMode val="edge"/>
          <c:yMode val="edge"/>
          <c:x val="5.958047817943319E-2"/>
          <c:y val="3.1552917847628835E-2"/>
          <c:w val="0.78716516173971429"/>
          <c:h val="8.681324075806991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30-AF4C-89C5-FFB0E6B1746A}"/>
              </c:ext>
            </c:extLst>
          </c:dPt>
          <c:dPt>
            <c:idx val="1"/>
            <c:bubble3D val="0"/>
            <c:explosion val="2"/>
            <c:spPr>
              <a:solidFill>
                <a:schemeClr val="accent2"/>
              </a:solidFill>
              <a:ln w="19050">
                <a:solidFill>
                  <a:schemeClr val="lt1"/>
                </a:solidFill>
              </a:ln>
              <a:effectLst/>
            </c:spPr>
            <c:extLst>
              <c:ext xmlns:c16="http://schemas.microsoft.com/office/drawing/2014/chart" uri="{C3380CC4-5D6E-409C-BE32-E72D297353CC}">
                <c16:uniqueId val="{00000003-5430-AF4C-89C5-FFB0E6B1746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430-AF4C-89C5-FFB0E6B1746A}"/>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430-AF4C-89C5-FFB0E6B1746A}"/>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430-AF4C-89C5-FFB0E6B1746A}"/>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5430-AF4C-89C5-FFB0E6B1746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Less than 20
hours per week</c:v>
                </c:pt>
                <c:pt idx="1">
                  <c:v>21-39 hours
per week</c:v>
                </c:pt>
                <c:pt idx="2">
                  <c:v>40+ hours
per week</c:v>
                </c:pt>
              </c:strCache>
            </c:strRef>
          </c:cat>
          <c:val>
            <c:numRef>
              <c:f>Sheet1!$B$2:$B$4</c:f>
              <c:numCache>
                <c:formatCode>0%</c:formatCode>
                <c:ptCount val="3"/>
                <c:pt idx="0">
                  <c:v>0.09</c:v>
                </c:pt>
                <c:pt idx="1">
                  <c:v>0.36</c:v>
                </c:pt>
                <c:pt idx="2">
                  <c:v>0.55000000000000004</c:v>
                </c:pt>
              </c:numCache>
            </c:numRef>
          </c:val>
          <c:extLst>
            <c:ext xmlns:c16="http://schemas.microsoft.com/office/drawing/2014/chart" uri="{C3380CC4-5D6E-409C-BE32-E72D297353CC}">
              <c16:uniqueId val="{00000006-5430-AF4C-89C5-FFB0E6B1746A}"/>
            </c:ext>
          </c:extLst>
        </c:ser>
        <c:dLbls>
          <c:showLegendKey val="0"/>
          <c:showVal val="0"/>
          <c:showCatName val="0"/>
          <c:showSerName val="0"/>
          <c:showPercent val="0"/>
          <c:showBubbleSize val="0"/>
          <c:showLeaderLines val="1"/>
        </c:dLbls>
        <c:firstSliceAng val="9"/>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Career-related courses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employed
graduates</c:v>
                </c:pt>
                <c:pt idx="1">
                  <c:v>Completed WBL</c:v>
                </c:pt>
                <c:pt idx="2">
                  <c:v>Did not complete WBL</c:v>
                </c:pt>
              </c:strCache>
            </c:strRef>
          </c:cat>
          <c:val>
            <c:numRef>
              <c:f>Sheet1!$B$2:$B$4</c:f>
              <c:numCache>
                <c:formatCode>0%</c:formatCode>
                <c:ptCount val="3"/>
                <c:pt idx="0">
                  <c:v>0.37</c:v>
                </c:pt>
                <c:pt idx="1">
                  <c:v>0.49</c:v>
                </c:pt>
                <c:pt idx="2">
                  <c:v>0.2</c:v>
                </c:pt>
              </c:numCache>
            </c:numRef>
          </c:val>
          <c:extLst>
            <c:ext xmlns:c16="http://schemas.microsoft.com/office/drawing/2014/chart" uri="{C3380CC4-5D6E-409C-BE32-E72D297353CC}">
              <c16:uniqueId val="{00000000-BF6C-4ABA-A475-E962FB17B074}"/>
            </c:ext>
          </c:extLst>
        </c:ser>
        <c:dLbls>
          <c:dLblPos val="ctr"/>
          <c:showLegendKey val="0"/>
          <c:showVal val="1"/>
          <c:showCatName val="0"/>
          <c:showSerName val="0"/>
          <c:showPercent val="0"/>
          <c:showBubbleSize val="0"/>
        </c:dLbls>
        <c:gapWidth val="115"/>
        <c:overlap val="-27"/>
        <c:axId val="1332814815"/>
        <c:axId val="1332836031"/>
      </c:barChart>
      <c:catAx>
        <c:axId val="133281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332836031"/>
        <c:crosses val="autoZero"/>
        <c:auto val="1"/>
        <c:lblAlgn val="ctr"/>
        <c:lblOffset val="100"/>
        <c:noMultiLvlLbl val="0"/>
      </c:catAx>
      <c:valAx>
        <c:axId val="133283603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2">
                    <a:lumMod val="50000"/>
                  </a:schemeClr>
                </a:solidFill>
                <a:latin typeface="+mn-lt"/>
                <a:ea typeface="+mn-ea"/>
                <a:cs typeface="+mn-cs"/>
              </a:defRPr>
            </a:pPr>
            <a:endParaRPr lang="en-US"/>
          </a:p>
        </c:txPr>
        <c:crossAx val="133281481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lumMod val="50000"/>
            </a:schemeClr>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536886509711984E-2"/>
          <c:y val="0.22857839674573896"/>
          <c:w val="0.86783447446591655"/>
          <c:h val="0.59192022137726574"/>
        </c:manualLayout>
      </c:layout>
      <c:barChart>
        <c:barDir val="col"/>
        <c:grouping val="clustered"/>
        <c:varyColors val="0"/>
        <c:ser>
          <c:idx val="0"/>
          <c:order val="0"/>
          <c:tx>
            <c:strRef>
              <c:f>Sheet1!$B$1</c:f>
              <c:strCache>
                <c:ptCount val="1"/>
                <c:pt idx="0">
                  <c:v>All employed graduates (955) </c:v>
                </c:pt>
              </c:strCache>
            </c:strRef>
          </c:tx>
          <c:spPr>
            <a:solidFill>
              <a:schemeClr val="accent1"/>
            </a:solidFill>
            <a:ln>
              <a:noFill/>
            </a:ln>
            <a:effectLst/>
          </c:spPr>
          <c:invertIfNegative val="0"/>
          <c:dLbls>
            <c:spPr>
              <a:solidFill>
                <a:schemeClr val="lt1"/>
              </a:solidFill>
              <a:ln>
                <a:no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Core courses</c:v>
                </c:pt>
                <c:pt idx="1">
                  <c:v>Pathway courses</c:v>
                </c:pt>
                <c:pt idx="2">
                  <c:v>Technical skills</c:v>
                </c:pt>
                <c:pt idx="3">
                  <c:v>WBL experience</c:v>
                </c:pt>
                <c:pt idx="4">
                  <c:v>Extracurricular activities</c:v>
                </c:pt>
              </c:strCache>
            </c:strRef>
          </c:cat>
          <c:val>
            <c:numRef>
              <c:f>Sheet1!$B$2:$B$6</c:f>
              <c:numCache>
                <c:formatCode>0%</c:formatCode>
                <c:ptCount val="5"/>
                <c:pt idx="0">
                  <c:v>0.35</c:v>
                </c:pt>
                <c:pt idx="1">
                  <c:v>0.3</c:v>
                </c:pt>
                <c:pt idx="2">
                  <c:v>0.28000000000000003</c:v>
                </c:pt>
                <c:pt idx="3">
                  <c:v>0.25</c:v>
                </c:pt>
                <c:pt idx="4">
                  <c:v>0.11</c:v>
                </c:pt>
              </c:numCache>
            </c:numRef>
          </c:val>
          <c:extLst xmlns:c15="http://schemas.microsoft.com/office/drawing/2012/chart">
            <c:ext xmlns:c16="http://schemas.microsoft.com/office/drawing/2014/chart" uri="{C3380CC4-5D6E-409C-BE32-E72D297353CC}">
              <c16:uniqueId val="{00000000-470C-4C1C-B13B-CE18439A005F}"/>
            </c:ext>
          </c:extLst>
        </c:ser>
        <c:ser>
          <c:idx val="1"/>
          <c:order val="1"/>
          <c:tx>
            <c:strRef>
              <c:f>Sheet1!$C$1</c:f>
              <c:strCache>
                <c:ptCount val="1"/>
                <c:pt idx="0">
                  <c:v>Job related to pathway (355)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Core courses</c:v>
                </c:pt>
                <c:pt idx="1">
                  <c:v>Pathway courses</c:v>
                </c:pt>
                <c:pt idx="2">
                  <c:v>Technical skills</c:v>
                </c:pt>
                <c:pt idx="3">
                  <c:v>WBL experience</c:v>
                </c:pt>
                <c:pt idx="4">
                  <c:v>Extracurricular activities</c:v>
                </c:pt>
              </c:strCache>
            </c:strRef>
          </c:cat>
          <c:val>
            <c:numRef>
              <c:f>Sheet1!$C$2:$C$6</c:f>
              <c:numCache>
                <c:formatCode>0%</c:formatCode>
                <c:ptCount val="5"/>
                <c:pt idx="0">
                  <c:v>0.35</c:v>
                </c:pt>
                <c:pt idx="1">
                  <c:v>0.57999999999999996</c:v>
                </c:pt>
                <c:pt idx="2">
                  <c:v>0.42</c:v>
                </c:pt>
                <c:pt idx="3">
                  <c:v>0.45</c:v>
                </c:pt>
                <c:pt idx="4">
                  <c:v>0.08</c:v>
                </c:pt>
              </c:numCache>
            </c:numRef>
          </c:val>
          <c:extLst>
            <c:ext xmlns:c16="http://schemas.microsoft.com/office/drawing/2014/chart" uri="{C3380CC4-5D6E-409C-BE32-E72D297353CC}">
              <c16:uniqueId val="{00000001-470C-4C1C-B13B-CE18439A005F}"/>
            </c:ext>
          </c:extLst>
        </c:ser>
        <c:ser>
          <c:idx val="2"/>
          <c:order val="2"/>
          <c:tx>
            <c:strRef>
              <c:f>Sheet1!$D$1</c:f>
              <c:strCache>
                <c:ptCount val="1"/>
                <c:pt idx="0">
                  <c:v>Job unrelated (600)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Core courses</c:v>
                </c:pt>
                <c:pt idx="1">
                  <c:v>Pathway courses</c:v>
                </c:pt>
                <c:pt idx="2">
                  <c:v>Technical skills</c:v>
                </c:pt>
                <c:pt idx="3">
                  <c:v>WBL experience</c:v>
                </c:pt>
                <c:pt idx="4">
                  <c:v>Extracurricular activities</c:v>
                </c:pt>
              </c:strCache>
            </c:strRef>
          </c:cat>
          <c:val>
            <c:numRef>
              <c:f>Sheet1!$D$2:$D$6</c:f>
              <c:numCache>
                <c:formatCode>0%</c:formatCode>
                <c:ptCount val="5"/>
                <c:pt idx="0">
                  <c:v>0.35</c:v>
                </c:pt>
                <c:pt idx="1">
                  <c:v>0.14000000000000001</c:v>
                </c:pt>
                <c:pt idx="2">
                  <c:v>0.2</c:v>
                </c:pt>
                <c:pt idx="3">
                  <c:v>0.14000000000000001</c:v>
                </c:pt>
                <c:pt idx="4">
                  <c:v>0.12</c:v>
                </c:pt>
              </c:numCache>
            </c:numRef>
          </c:val>
          <c:extLst>
            <c:ext xmlns:c16="http://schemas.microsoft.com/office/drawing/2014/chart" uri="{C3380CC4-5D6E-409C-BE32-E72D297353CC}">
              <c16:uniqueId val="{00000000-A763-4E1C-A9FE-71CD724A51C2}"/>
            </c:ext>
          </c:extLst>
        </c:ser>
        <c:dLbls>
          <c:showLegendKey val="0"/>
          <c:showVal val="0"/>
          <c:showCatName val="0"/>
          <c:showSerName val="0"/>
          <c:showPercent val="0"/>
          <c:showBubbleSize val="0"/>
        </c:dLbls>
        <c:gapWidth val="219"/>
        <c:overlap val="-27"/>
        <c:axId val="1209708687"/>
        <c:axId val="1209711183"/>
        <c:extLst/>
      </c:barChart>
      <c:catAx>
        <c:axId val="1209708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2"/>
                </a:solidFill>
                <a:latin typeface="+mn-lt"/>
                <a:ea typeface="+mn-ea"/>
                <a:cs typeface="+mn-cs"/>
              </a:defRPr>
            </a:pPr>
            <a:endParaRPr lang="en-US"/>
          </a:p>
        </c:txPr>
        <c:crossAx val="1209711183"/>
        <c:crosses val="autoZero"/>
        <c:auto val="1"/>
        <c:lblAlgn val="ctr"/>
        <c:lblOffset val="100"/>
        <c:noMultiLvlLbl val="0"/>
      </c:catAx>
      <c:valAx>
        <c:axId val="1209711183"/>
        <c:scaling>
          <c:orientation val="minMax"/>
          <c:max val="0.60000000000000009"/>
          <c:min val="0"/>
        </c:scaling>
        <c:delete val="1"/>
        <c:axPos val="l"/>
        <c:numFmt formatCode="0%" sourceLinked="1"/>
        <c:majorTickMark val="none"/>
        <c:minorTickMark val="none"/>
        <c:tickLblPos val="nextTo"/>
        <c:crossAx val="1209708687"/>
        <c:crosses val="autoZero"/>
        <c:crossBetween val="between"/>
        <c:majorUnit val="0.2"/>
      </c:valAx>
      <c:spPr>
        <a:noFill/>
        <a:ln>
          <a:noFill/>
        </a:ln>
        <a:effectLst/>
      </c:spPr>
    </c:plotArea>
    <c:legend>
      <c:legendPos val="t"/>
      <c:layout>
        <c:manualLayout>
          <c:xMode val="edge"/>
          <c:yMode val="edge"/>
          <c:x val="0.39552933218737996"/>
          <c:y val="8.7930545946566276E-3"/>
          <c:w val="0.54221922904612807"/>
          <c:h val="0.2057673391189573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13274845724634"/>
          <c:y val="7.5658860318687904E-2"/>
          <c:w val="0.53017765277704276"/>
          <c:h val="0.7265156955578446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Vo-tech graduates</c:v>
                </c:pt>
                <c:pt idx="1">
                  <c:v>Comprehensive high
school graduates</c:v>
                </c:pt>
                <c:pt idx="2">
                  <c:v>All graduates</c:v>
                </c:pt>
              </c:strCache>
            </c:strRef>
          </c:cat>
          <c:val>
            <c:numRef>
              <c:f>Sheet1!$B$2:$B$4</c:f>
              <c:numCache>
                <c:formatCode>0%</c:formatCode>
                <c:ptCount val="3"/>
                <c:pt idx="0">
                  <c:v>0.5</c:v>
                </c:pt>
                <c:pt idx="1">
                  <c:v>0.31</c:v>
                </c:pt>
                <c:pt idx="2">
                  <c:v>0.41</c:v>
                </c:pt>
              </c:numCache>
            </c:numRef>
          </c:val>
          <c:extLst>
            <c:ext xmlns:c16="http://schemas.microsoft.com/office/drawing/2014/chart" uri="{C3380CC4-5D6E-409C-BE32-E72D297353CC}">
              <c16:uniqueId val="{00000000-3F61-47B1-AF82-879247752474}"/>
            </c:ext>
          </c:extLst>
        </c:ser>
        <c:dLbls>
          <c:showLegendKey val="0"/>
          <c:showVal val="0"/>
          <c:showCatName val="0"/>
          <c:showSerName val="0"/>
          <c:showPercent val="0"/>
          <c:showBubbleSize val="0"/>
        </c:dLbls>
        <c:gapWidth val="186"/>
        <c:axId val="15921008"/>
        <c:axId val="15931408"/>
      </c:barChart>
      <c:catAx>
        <c:axId val="15921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crossAx val="15931408"/>
        <c:crosses val="autoZero"/>
        <c:auto val="1"/>
        <c:lblAlgn val="ctr"/>
        <c:lblOffset val="100"/>
        <c:noMultiLvlLbl val="0"/>
      </c:catAx>
      <c:valAx>
        <c:axId val="15931408"/>
        <c:scaling>
          <c:orientation val="minMax"/>
          <c:max val="1"/>
        </c:scaling>
        <c:delete val="0"/>
        <c:axPos val="b"/>
        <c:majorGridlines>
          <c:spPr>
            <a:ln w="9525" cap="flat" cmpd="sng" algn="ctr">
              <a:solidFill>
                <a:schemeClr val="tx1">
                  <a:lumMod val="60000"/>
                  <a:lumOff val="40000"/>
                  <a:alpha val="4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50000"/>
                  </a:schemeClr>
                </a:solidFill>
                <a:latin typeface="Calibri" panose="020F0502020204030204" pitchFamily="34" charset="0"/>
                <a:ea typeface="+mn-ea"/>
                <a:cs typeface="Calibri" panose="020F0502020204030204" pitchFamily="34" charset="0"/>
              </a:defRPr>
            </a:pPr>
            <a:endParaRPr lang="en-US"/>
          </a:p>
        </c:txPr>
        <c:crossAx val="15921008"/>
        <c:crosses val="autoZero"/>
        <c:crossBetween val="between"/>
        <c:majorUnit val="0.5"/>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61696441130961E-2"/>
          <c:y val="4.8876938642959306E-2"/>
          <c:w val="0.90506020419380528"/>
          <c:h val="0.55521618186671018"/>
        </c:manualLayout>
      </c:layout>
      <c:barChart>
        <c:barDir val="col"/>
        <c:grouping val="clustered"/>
        <c:varyColors val="0"/>
        <c:ser>
          <c:idx val="0"/>
          <c:order val="0"/>
          <c:tx>
            <c:strRef>
              <c:f>Sheet1!$B$1</c:f>
              <c:strCache>
                <c:ptCount val="1"/>
                <c:pt idx="0">
                  <c:v>All graduates (1656)</c:v>
                </c:pt>
              </c:strCache>
            </c:strRef>
          </c:tx>
          <c:spPr>
            <a:solidFill>
              <a:schemeClr val="accent2"/>
            </a:solidFill>
            <a:ln>
              <a:noFill/>
            </a:ln>
            <a:effectLst/>
          </c:spPr>
          <c:invertIfNegative val="0"/>
          <c:dLbls>
            <c:spPr>
              <a:solidFill>
                <a:schemeClr val="lt1"/>
              </a:solid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Exposure to career
options aligned
with interests</c:v>
                </c:pt>
                <c:pt idx="1">
                  <c:v>Engagement
with employers aligned
with interests</c:v>
                </c:pt>
              </c:strCache>
            </c:strRef>
          </c:cat>
          <c:val>
            <c:numRef>
              <c:f>Sheet1!$B$2:$B$3</c:f>
              <c:numCache>
                <c:formatCode>0%</c:formatCode>
                <c:ptCount val="2"/>
                <c:pt idx="0">
                  <c:v>0.66</c:v>
                </c:pt>
                <c:pt idx="1">
                  <c:v>0.55000000000000004</c:v>
                </c:pt>
              </c:numCache>
            </c:numRef>
          </c:val>
          <c:extLst xmlns:c15="http://schemas.microsoft.com/office/drawing/2012/chart">
            <c:ext xmlns:c16="http://schemas.microsoft.com/office/drawing/2014/chart" uri="{C3380CC4-5D6E-409C-BE32-E72D297353CC}">
              <c16:uniqueId val="{00000000-D8F8-467A-9608-C7ECE25013B6}"/>
            </c:ext>
          </c:extLst>
        </c:ser>
        <c:dLbls>
          <c:showLegendKey val="0"/>
          <c:showVal val="0"/>
          <c:showCatName val="0"/>
          <c:showSerName val="0"/>
          <c:showPercent val="0"/>
          <c:showBubbleSize val="0"/>
        </c:dLbls>
        <c:gapWidth val="219"/>
        <c:overlap val="-27"/>
        <c:axId val="1209708687"/>
        <c:axId val="1209711183"/>
        <c:extLst/>
      </c:barChart>
      <c:catAx>
        <c:axId val="1209708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2"/>
                </a:solidFill>
                <a:latin typeface="+mn-lt"/>
                <a:ea typeface="+mn-ea"/>
                <a:cs typeface="+mn-cs"/>
              </a:defRPr>
            </a:pPr>
            <a:endParaRPr lang="en-US"/>
          </a:p>
        </c:txPr>
        <c:crossAx val="1209711183"/>
        <c:crosses val="autoZero"/>
        <c:auto val="1"/>
        <c:lblAlgn val="ctr"/>
        <c:lblOffset val="100"/>
        <c:noMultiLvlLbl val="0"/>
      </c:catAx>
      <c:valAx>
        <c:axId val="1209711183"/>
        <c:scaling>
          <c:orientation val="minMax"/>
          <c:max val="1"/>
          <c:min val="0"/>
        </c:scaling>
        <c:delete val="1"/>
        <c:axPos val="l"/>
        <c:numFmt formatCode="0%" sourceLinked="1"/>
        <c:majorTickMark val="none"/>
        <c:minorTickMark val="none"/>
        <c:tickLblPos val="nextTo"/>
        <c:crossAx val="1209708687"/>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99090087618253"/>
          <c:y val="0.1871541876902566"/>
          <c:w val="0.60521857511496491"/>
          <c:h val="0.68593811188872045"/>
        </c:manualLayout>
      </c:layout>
      <c:barChart>
        <c:barDir val="bar"/>
        <c:grouping val="percentStacked"/>
        <c:varyColors val="0"/>
        <c:ser>
          <c:idx val="0"/>
          <c:order val="0"/>
          <c:tx>
            <c:strRef>
              <c:f>Sheet1!$B$1</c:f>
              <c:strCache>
                <c:ptCount val="1"/>
                <c:pt idx="0">
                  <c:v>Extremely well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 WBL (793)</c:v>
                </c:pt>
                <c:pt idx="1">
                  <c:v>Completed WBL
(869)</c:v>
                </c:pt>
                <c:pt idx="2">
                  <c:v>All graduates
(1662)</c:v>
                </c:pt>
              </c:strCache>
            </c:strRef>
          </c:cat>
          <c:val>
            <c:numRef>
              <c:f>Sheet1!$B$2:$B$4</c:f>
              <c:numCache>
                <c:formatCode>0%</c:formatCode>
                <c:ptCount val="3"/>
                <c:pt idx="0">
                  <c:v>0.11</c:v>
                </c:pt>
                <c:pt idx="1">
                  <c:v>0.19</c:v>
                </c:pt>
                <c:pt idx="2">
                  <c:v>0.16</c:v>
                </c:pt>
              </c:numCache>
            </c:numRef>
          </c:val>
          <c:extLst>
            <c:ext xmlns:c16="http://schemas.microsoft.com/office/drawing/2014/chart" uri="{C3380CC4-5D6E-409C-BE32-E72D297353CC}">
              <c16:uniqueId val="{00000000-3C6C-4E83-B729-3BBDD0FABF88}"/>
            </c:ext>
          </c:extLst>
        </c:ser>
        <c:ser>
          <c:idx val="1"/>
          <c:order val="1"/>
          <c:tx>
            <c:strRef>
              <c:f>Sheet1!$C$1</c:f>
              <c:strCache>
                <c:ptCount val="1"/>
                <c:pt idx="0">
                  <c:v>Very well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 WBL (793)</c:v>
                </c:pt>
                <c:pt idx="1">
                  <c:v>Completed WBL
(869)</c:v>
                </c:pt>
                <c:pt idx="2">
                  <c:v>All graduates
(1662)</c:v>
                </c:pt>
              </c:strCache>
            </c:strRef>
          </c:cat>
          <c:val>
            <c:numRef>
              <c:f>Sheet1!$C$2:$C$4</c:f>
              <c:numCache>
                <c:formatCode>0%</c:formatCode>
                <c:ptCount val="3"/>
                <c:pt idx="0">
                  <c:v>0.41</c:v>
                </c:pt>
                <c:pt idx="1">
                  <c:v>0.41</c:v>
                </c:pt>
                <c:pt idx="2">
                  <c:v>0.41</c:v>
                </c:pt>
              </c:numCache>
            </c:numRef>
          </c:val>
          <c:extLst>
            <c:ext xmlns:c16="http://schemas.microsoft.com/office/drawing/2014/chart" uri="{C3380CC4-5D6E-409C-BE32-E72D297353CC}">
              <c16:uniqueId val="{00000001-3C6C-4E83-B729-3BBDD0FABF88}"/>
            </c:ext>
          </c:extLst>
        </c:ser>
        <c:ser>
          <c:idx val="2"/>
          <c:order val="2"/>
          <c:tx>
            <c:strRef>
              <c:f>Sheet1!$D$1</c:f>
              <c:strCache>
                <c:ptCount val="1"/>
                <c:pt idx="0">
                  <c:v>Somewhat well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 WBL (793)</c:v>
                </c:pt>
                <c:pt idx="1">
                  <c:v>Completed WBL
(869)</c:v>
                </c:pt>
                <c:pt idx="2">
                  <c:v>All graduates
(1662)</c:v>
                </c:pt>
              </c:strCache>
            </c:strRef>
          </c:cat>
          <c:val>
            <c:numRef>
              <c:f>Sheet1!$D$2:$D$4</c:f>
              <c:numCache>
                <c:formatCode>0%</c:formatCode>
                <c:ptCount val="3"/>
                <c:pt idx="0">
                  <c:v>0.4</c:v>
                </c:pt>
                <c:pt idx="1">
                  <c:v>0.34</c:v>
                </c:pt>
                <c:pt idx="2">
                  <c:v>0.37</c:v>
                </c:pt>
              </c:numCache>
            </c:numRef>
          </c:val>
          <c:extLst>
            <c:ext xmlns:c16="http://schemas.microsoft.com/office/drawing/2014/chart" uri="{C3380CC4-5D6E-409C-BE32-E72D297353CC}">
              <c16:uniqueId val="{00000002-3C6C-4E83-B729-3BBDD0FABF88}"/>
            </c:ext>
          </c:extLst>
        </c:ser>
        <c:ser>
          <c:idx val="3"/>
          <c:order val="3"/>
          <c:tx>
            <c:strRef>
              <c:f>Sheet1!$E$1</c:f>
              <c:strCache>
                <c:ptCount val="1"/>
                <c:pt idx="0">
                  <c:v>Not well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 WBL (793)</c:v>
                </c:pt>
                <c:pt idx="1">
                  <c:v>Completed WBL
(869)</c:v>
                </c:pt>
                <c:pt idx="2">
                  <c:v>All graduates
(1662)</c:v>
                </c:pt>
              </c:strCache>
            </c:strRef>
          </c:cat>
          <c:val>
            <c:numRef>
              <c:f>Sheet1!$E$2:$E$4</c:f>
              <c:numCache>
                <c:formatCode>0%</c:formatCode>
                <c:ptCount val="3"/>
                <c:pt idx="0">
                  <c:v>0.08</c:v>
                </c:pt>
                <c:pt idx="1">
                  <c:v>0.05</c:v>
                </c:pt>
                <c:pt idx="2">
                  <c:v>0.06</c:v>
                </c:pt>
              </c:numCache>
            </c:numRef>
          </c:val>
          <c:extLst>
            <c:ext xmlns:c16="http://schemas.microsoft.com/office/drawing/2014/chart" uri="{C3380CC4-5D6E-409C-BE32-E72D297353CC}">
              <c16:uniqueId val="{00000003-3C6C-4E83-B729-3BBDD0FABF88}"/>
            </c:ext>
          </c:extLst>
        </c:ser>
        <c:dLbls>
          <c:showLegendKey val="0"/>
          <c:showVal val="0"/>
          <c:showCatName val="0"/>
          <c:showSerName val="0"/>
          <c:showPercent val="0"/>
          <c:showBubbleSize val="0"/>
        </c:dLbls>
        <c:gapWidth val="150"/>
        <c:overlap val="100"/>
        <c:axId val="752854600"/>
        <c:axId val="752858560"/>
      </c:barChart>
      <c:catAx>
        <c:axId val="752854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752858560"/>
        <c:crosses val="autoZero"/>
        <c:auto val="1"/>
        <c:lblAlgn val="ctr"/>
        <c:lblOffset val="100"/>
        <c:noMultiLvlLbl val="0"/>
      </c:catAx>
      <c:valAx>
        <c:axId val="752858560"/>
        <c:scaling>
          <c:orientation val="minMax"/>
        </c:scaling>
        <c:delete val="1"/>
        <c:axPos val="b"/>
        <c:numFmt formatCode="0%" sourceLinked="1"/>
        <c:majorTickMark val="none"/>
        <c:minorTickMark val="none"/>
        <c:tickLblPos val="nextTo"/>
        <c:crossAx val="752854600"/>
        <c:crosses val="autoZero"/>
        <c:crossBetween val="between"/>
      </c:valAx>
      <c:spPr>
        <a:noFill/>
        <a:ln>
          <a:noFill/>
        </a:ln>
        <a:effectLst/>
      </c:spPr>
    </c:plotArea>
    <c:legend>
      <c:legendPos val="t"/>
      <c:layout>
        <c:manualLayout>
          <c:xMode val="edge"/>
          <c:yMode val="edge"/>
          <c:x val="0.29737147278035303"/>
          <c:y val="2.6524968105640385E-2"/>
          <c:w val="0.66656405053707579"/>
          <c:h val="0.1120001113909421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Employed, not enrolled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Vo-tech (783)</c:v>
                </c:pt>
                <c:pt idx="1">
                  <c:v>Comprehensive (940)</c:v>
                </c:pt>
                <c:pt idx="3">
                  <c:v>Sussex
(328)</c:v>
                </c:pt>
                <c:pt idx="4">
                  <c:v>Kent
(263)</c:v>
                </c:pt>
                <c:pt idx="5">
                  <c:v>New Castle
(1132)</c:v>
                </c:pt>
                <c:pt idx="7">
                  <c:v>All graduates
(1723)</c:v>
                </c:pt>
              </c:strCache>
            </c:strRef>
          </c:cat>
          <c:val>
            <c:numRef>
              <c:f>Sheet1!$B$2:$B$9</c:f>
              <c:numCache>
                <c:formatCode>0%</c:formatCode>
                <c:ptCount val="8"/>
                <c:pt idx="0">
                  <c:v>0.3</c:v>
                </c:pt>
                <c:pt idx="1">
                  <c:v>0.2</c:v>
                </c:pt>
                <c:pt idx="3">
                  <c:v>0.22</c:v>
                </c:pt>
                <c:pt idx="4">
                  <c:v>0.21</c:v>
                </c:pt>
                <c:pt idx="5">
                  <c:v>0.25</c:v>
                </c:pt>
                <c:pt idx="7">
                  <c:v>0.24</c:v>
                </c:pt>
              </c:numCache>
            </c:numRef>
          </c:val>
          <c:extLst>
            <c:ext xmlns:c16="http://schemas.microsoft.com/office/drawing/2014/chart" uri="{C3380CC4-5D6E-409C-BE32-E72D297353CC}">
              <c16:uniqueId val="{00000000-0057-4422-B92C-285B3050771F}"/>
            </c:ext>
          </c:extLst>
        </c:ser>
        <c:ser>
          <c:idx val="1"/>
          <c:order val="1"/>
          <c:tx>
            <c:strRef>
              <c:f>Sheet1!$C$1</c:f>
              <c:strCache>
                <c:ptCount val="1"/>
                <c:pt idx="0">
                  <c:v>Employed and enrolled</c:v>
                </c:pt>
              </c:strCache>
            </c:strRef>
          </c:tx>
          <c:spPr>
            <a:solidFill>
              <a:schemeClr val="accent2"/>
            </a:solidFill>
            <a:ln>
              <a:noFill/>
            </a:ln>
            <a:effectLst/>
          </c:spPr>
          <c:invertIfNegative val="0"/>
          <c:dPt>
            <c:idx val="0"/>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A3C2-4846-9833-953384E10161}"/>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4-A3C2-4846-9833-953384E10161}"/>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A3C2-4846-9833-953384E10161}"/>
              </c:ext>
            </c:extLst>
          </c:dPt>
          <c:dPt>
            <c:idx val="4"/>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2-A3C2-4846-9833-953384E10161}"/>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A3C2-4846-9833-953384E10161}"/>
              </c:ext>
            </c:extLst>
          </c:dPt>
          <c:dPt>
            <c:idx val="7"/>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0-A3C2-4846-9833-953384E10161}"/>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Vo-tech (783)</c:v>
                </c:pt>
                <c:pt idx="1">
                  <c:v>Comprehensive (940)</c:v>
                </c:pt>
                <c:pt idx="3">
                  <c:v>Sussex
(328)</c:v>
                </c:pt>
                <c:pt idx="4">
                  <c:v>Kent
(263)</c:v>
                </c:pt>
                <c:pt idx="5">
                  <c:v>New Castle
(1132)</c:v>
                </c:pt>
                <c:pt idx="7">
                  <c:v>All graduates
(1723)</c:v>
                </c:pt>
              </c:strCache>
            </c:strRef>
          </c:cat>
          <c:val>
            <c:numRef>
              <c:f>Sheet1!$C$2:$C$9</c:f>
              <c:numCache>
                <c:formatCode>0%</c:formatCode>
                <c:ptCount val="8"/>
                <c:pt idx="0">
                  <c:v>0.43</c:v>
                </c:pt>
                <c:pt idx="1">
                  <c:v>0.37</c:v>
                </c:pt>
                <c:pt idx="3">
                  <c:v>0.41</c:v>
                </c:pt>
                <c:pt idx="4">
                  <c:v>0.4</c:v>
                </c:pt>
                <c:pt idx="5">
                  <c:v>0.39</c:v>
                </c:pt>
                <c:pt idx="7">
                  <c:v>0.4</c:v>
                </c:pt>
              </c:numCache>
            </c:numRef>
          </c:val>
          <c:extLst>
            <c:ext xmlns:c16="http://schemas.microsoft.com/office/drawing/2014/chart" uri="{C3380CC4-5D6E-409C-BE32-E72D297353CC}">
              <c16:uniqueId val="{00000001-0057-4422-B92C-285B3050771F}"/>
            </c:ext>
          </c:extLst>
        </c:ser>
        <c:ser>
          <c:idx val="2"/>
          <c:order val="2"/>
          <c:tx>
            <c:strRef>
              <c:f>Sheet1!$D$1</c:f>
              <c:strCache>
                <c:ptCount val="1"/>
                <c:pt idx="0">
                  <c:v>Enrolled, not employed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Vo-tech (783)</c:v>
                </c:pt>
                <c:pt idx="1">
                  <c:v>Comprehensive (940)</c:v>
                </c:pt>
                <c:pt idx="3">
                  <c:v>Sussex
(328)</c:v>
                </c:pt>
                <c:pt idx="4">
                  <c:v>Kent
(263)</c:v>
                </c:pt>
                <c:pt idx="5">
                  <c:v>New Castle
(1132)</c:v>
                </c:pt>
                <c:pt idx="7">
                  <c:v>All graduates
(1723)</c:v>
                </c:pt>
              </c:strCache>
            </c:strRef>
          </c:cat>
          <c:val>
            <c:numRef>
              <c:f>Sheet1!$D$2:$D$9</c:f>
              <c:numCache>
                <c:formatCode>0%</c:formatCode>
                <c:ptCount val="8"/>
                <c:pt idx="0">
                  <c:v>0.21</c:v>
                </c:pt>
                <c:pt idx="1">
                  <c:v>0.33</c:v>
                </c:pt>
                <c:pt idx="3">
                  <c:v>0.27</c:v>
                </c:pt>
                <c:pt idx="4">
                  <c:v>0.28000000000000003</c:v>
                </c:pt>
                <c:pt idx="5">
                  <c:v>0.28000000000000003</c:v>
                </c:pt>
                <c:pt idx="7">
                  <c:v>0.28000000000000003</c:v>
                </c:pt>
              </c:numCache>
            </c:numRef>
          </c:val>
          <c:extLst>
            <c:ext xmlns:c16="http://schemas.microsoft.com/office/drawing/2014/chart" uri="{C3380CC4-5D6E-409C-BE32-E72D297353CC}">
              <c16:uniqueId val="{00000002-0057-4422-B92C-285B3050771F}"/>
            </c:ext>
          </c:extLst>
        </c:ser>
        <c:ser>
          <c:idx val="3"/>
          <c:order val="3"/>
          <c:tx>
            <c:strRef>
              <c:f>Sheet1!$E$1</c:f>
              <c:strCache>
                <c:ptCount val="1"/>
                <c:pt idx="0">
                  <c:v>Not employed or enrolled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Vo-tech (783)</c:v>
                </c:pt>
                <c:pt idx="1">
                  <c:v>Comprehensive (940)</c:v>
                </c:pt>
                <c:pt idx="3">
                  <c:v>Sussex
(328)</c:v>
                </c:pt>
                <c:pt idx="4">
                  <c:v>Kent
(263)</c:v>
                </c:pt>
                <c:pt idx="5">
                  <c:v>New Castle
(1132)</c:v>
                </c:pt>
                <c:pt idx="7">
                  <c:v>All graduates
(1723)</c:v>
                </c:pt>
              </c:strCache>
            </c:strRef>
          </c:cat>
          <c:val>
            <c:numRef>
              <c:f>Sheet1!$E$2:$E$9</c:f>
              <c:numCache>
                <c:formatCode>0%</c:formatCode>
                <c:ptCount val="8"/>
                <c:pt idx="0">
                  <c:v>0.06</c:v>
                </c:pt>
                <c:pt idx="1">
                  <c:v>0.1</c:v>
                </c:pt>
                <c:pt idx="3">
                  <c:v>0.1</c:v>
                </c:pt>
                <c:pt idx="4">
                  <c:v>0.11</c:v>
                </c:pt>
                <c:pt idx="5">
                  <c:v>7.0000000000000007E-2</c:v>
                </c:pt>
                <c:pt idx="7">
                  <c:v>0.08</c:v>
                </c:pt>
              </c:numCache>
            </c:numRef>
          </c:val>
          <c:extLst>
            <c:ext xmlns:c16="http://schemas.microsoft.com/office/drawing/2014/chart" uri="{C3380CC4-5D6E-409C-BE32-E72D297353CC}">
              <c16:uniqueId val="{00000003-0057-4422-B92C-285B3050771F}"/>
            </c:ext>
          </c:extLst>
        </c:ser>
        <c:dLbls>
          <c:showLegendKey val="0"/>
          <c:showVal val="0"/>
          <c:showCatName val="0"/>
          <c:showSerName val="0"/>
          <c:showPercent val="0"/>
          <c:showBubbleSize val="0"/>
        </c:dLbls>
        <c:gapWidth val="150"/>
        <c:overlap val="100"/>
        <c:axId val="752854600"/>
        <c:axId val="752858560"/>
      </c:barChart>
      <c:catAx>
        <c:axId val="752854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752858560"/>
        <c:crosses val="autoZero"/>
        <c:auto val="1"/>
        <c:lblAlgn val="ctr"/>
        <c:lblOffset val="100"/>
        <c:noMultiLvlLbl val="0"/>
      </c:catAx>
      <c:valAx>
        <c:axId val="752858560"/>
        <c:scaling>
          <c:orientation val="minMax"/>
        </c:scaling>
        <c:delete val="1"/>
        <c:axPos val="b"/>
        <c:numFmt formatCode="0%" sourceLinked="1"/>
        <c:majorTickMark val="none"/>
        <c:minorTickMark val="none"/>
        <c:tickLblPos val="nextTo"/>
        <c:crossAx val="7528546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78-4EF7-83B2-1BAFC4B1AA4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78-4EF7-83B2-1BAFC4B1AA4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78-4EF7-83B2-1BAFC4B1AA4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947-422F-9C3F-A300B637D554}"/>
              </c:ext>
            </c:extLst>
          </c:dPt>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Toward major</c:v>
                </c:pt>
                <c:pt idx="1">
                  <c:v>For major and electives</c:v>
                </c:pt>
                <c:pt idx="2">
                  <c:v>Toward electives</c:v>
                </c:pt>
                <c:pt idx="3">
                  <c:v>No plan to
use credits</c:v>
                </c:pt>
              </c:strCache>
            </c:strRef>
          </c:cat>
          <c:val>
            <c:numRef>
              <c:f>Sheet1!$B$2:$B$5</c:f>
              <c:numCache>
                <c:formatCode>0%</c:formatCode>
                <c:ptCount val="4"/>
                <c:pt idx="0">
                  <c:v>0.38</c:v>
                </c:pt>
                <c:pt idx="1">
                  <c:v>0.2</c:v>
                </c:pt>
                <c:pt idx="2">
                  <c:v>0.21</c:v>
                </c:pt>
                <c:pt idx="3">
                  <c:v>0.21</c:v>
                </c:pt>
              </c:numCache>
            </c:numRef>
          </c:val>
          <c:extLst>
            <c:ext xmlns:c16="http://schemas.microsoft.com/office/drawing/2014/chart" uri="{C3380CC4-5D6E-409C-BE32-E72D297353CC}">
              <c16:uniqueId val="{00000006-0478-4EF7-83B2-1BAFC4B1AA48}"/>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1.1293561139250985E-2"/>
          <c:y val="9.6895208480098277E-2"/>
          <c:w val="0.48956100927139595"/>
          <c:h val="0.7900672264707352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2">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13274845724634"/>
          <c:y val="7.5658860318687904E-2"/>
          <c:w val="0.53017765277704276"/>
          <c:h val="0.72651569555784468"/>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 not complete WBL</c:v>
                </c:pt>
                <c:pt idx="1">
                  <c:v>Completed WBL</c:v>
                </c:pt>
                <c:pt idx="2">
                  <c:v>All graduates</c:v>
                </c:pt>
              </c:strCache>
            </c:strRef>
          </c:cat>
          <c:val>
            <c:numRef>
              <c:f>Sheet1!$B$2:$B$4</c:f>
              <c:numCache>
                <c:formatCode>0%</c:formatCode>
                <c:ptCount val="3"/>
                <c:pt idx="0">
                  <c:v>0.54</c:v>
                </c:pt>
                <c:pt idx="1">
                  <c:v>0.64</c:v>
                </c:pt>
                <c:pt idx="2">
                  <c:v>0.59</c:v>
                </c:pt>
              </c:numCache>
            </c:numRef>
          </c:val>
          <c:extLst>
            <c:ext xmlns:c16="http://schemas.microsoft.com/office/drawing/2014/chart" uri="{C3380CC4-5D6E-409C-BE32-E72D297353CC}">
              <c16:uniqueId val="{00000000-57CB-874F-B584-474B8E29BF23}"/>
            </c:ext>
          </c:extLst>
        </c:ser>
        <c:dLbls>
          <c:showLegendKey val="0"/>
          <c:showVal val="0"/>
          <c:showCatName val="0"/>
          <c:showSerName val="0"/>
          <c:showPercent val="0"/>
          <c:showBubbleSize val="0"/>
        </c:dLbls>
        <c:gapWidth val="182"/>
        <c:axId val="15921008"/>
        <c:axId val="15931408"/>
      </c:barChart>
      <c:catAx>
        <c:axId val="15921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5931408"/>
        <c:crosses val="autoZero"/>
        <c:auto val="1"/>
        <c:lblAlgn val="ctr"/>
        <c:lblOffset val="100"/>
        <c:noMultiLvlLbl val="0"/>
      </c:catAx>
      <c:valAx>
        <c:axId val="15931408"/>
        <c:scaling>
          <c:orientation val="minMax"/>
          <c:max val="1"/>
        </c:scaling>
        <c:delete val="0"/>
        <c:axPos val="b"/>
        <c:majorGridlines>
          <c:spPr>
            <a:ln w="9525" cap="flat" cmpd="sng" algn="ctr">
              <a:solidFill>
                <a:schemeClr val="tx1">
                  <a:lumMod val="20000"/>
                  <a:lumOff val="8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921008"/>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65211993420308E-2"/>
          <c:y val="9.0782241572663111E-2"/>
          <c:w val="0.90506020419380528"/>
          <c:h val="0.44941645227257737"/>
        </c:manualLayout>
      </c:layout>
      <c:barChart>
        <c:barDir val="col"/>
        <c:grouping val="clustered"/>
        <c:varyColors val="0"/>
        <c:ser>
          <c:idx val="0"/>
          <c:order val="0"/>
          <c:tx>
            <c:strRef>
              <c:f>Sheet1!$B$1</c:f>
              <c:strCache>
                <c:ptCount val="1"/>
                <c:pt idx="0">
                  <c:v>All comprehensive high schools (77)</c:v>
                </c:pt>
              </c:strCache>
            </c:strRef>
          </c:tx>
          <c:spPr>
            <a:solidFill>
              <a:schemeClr val="accent2"/>
            </a:solidFill>
            <a:ln>
              <a:noFill/>
            </a:ln>
            <a:effectLst/>
          </c:spPr>
          <c:invertIfNegative val="0"/>
          <c:dLbls>
            <c:spPr>
              <a:solidFill>
                <a:schemeClr val="lt1"/>
              </a:solidFill>
              <a:ln>
                <a:noFill/>
              </a:ln>
              <a:effectLst/>
            </c:spPr>
            <c:txPr>
              <a:bodyPr rot="0" spcFirstLastPara="1" vertOverflow="clip" horzOverflow="clip" vert="horz" wrap="square" lIns="36576" tIns="18288" rIns="36576" bIns="18288" anchor="ctr" anchorCtr="1">
                <a:spAutoFit/>
              </a:bodyPr>
              <a:lstStyle/>
              <a:p>
                <a:pPr>
                  <a:defRPr sz="2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Core academic
courses</c:v>
                </c:pt>
                <c:pt idx="1">
                  <c:v>Pathway
courses</c:v>
                </c:pt>
                <c:pt idx="2">
                  <c:v>Technical skills</c:v>
                </c:pt>
                <c:pt idx="3">
                  <c:v>WBL
experiences</c:v>
                </c:pt>
                <c:pt idx="4">
                  <c:v>Extracurricular
activities</c:v>
                </c:pt>
              </c:strCache>
            </c:strRef>
          </c:cat>
          <c:val>
            <c:numRef>
              <c:f>Sheet1!$B$2:$B$6</c:f>
              <c:numCache>
                <c:formatCode>0%</c:formatCode>
                <c:ptCount val="5"/>
                <c:pt idx="0">
                  <c:v>0.61</c:v>
                </c:pt>
                <c:pt idx="1">
                  <c:v>0.51</c:v>
                </c:pt>
                <c:pt idx="2">
                  <c:v>0.31</c:v>
                </c:pt>
                <c:pt idx="3">
                  <c:v>0.25</c:v>
                </c:pt>
                <c:pt idx="4">
                  <c:v>0.22</c:v>
                </c:pt>
              </c:numCache>
            </c:numRef>
          </c:val>
          <c:extLst xmlns:c15="http://schemas.microsoft.com/office/drawing/2012/chart">
            <c:ext xmlns:c16="http://schemas.microsoft.com/office/drawing/2014/chart" uri="{C3380CC4-5D6E-409C-BE32-E72D297353CC}">
              <c16:uniqueId val="{00000001-DF1C-42D3-BF97-700E0BCE6A73}"/>
            </c:ext>
          </c:extLst>
        </c:ser>
        <c:dLbls>
          <c:showLegendKey val="0"/>
          <c:showVal val="0"/>
          <c:showCatName val="0"/>
          <c:showSerName val="0"/>
          <c:showPercent val="0"/>
          <c:showBubbleSize val="0"/>
        </c:dLbls>
        <c:gapWidth val="219"/>
        <c:overlap val="-27"/>
        <c:axId val="1209708687"/>
        <c:axId val="1209711183"/>
        <c:extLst/>
      </c:barChart>
      <c:catAx>
        <c:axId val="1209708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2"/>
                </a:solidFill>
                <a:latin typeface="+mn-lt"/>
                <a:ea typeface="+mn-ea"/>
                <a:cs typeface="+mn-cs"/>
              </a:defRPr>
            </a:pPr>
            <a:endParaRPr lang="en-US"/>
          </a:p>
        </c:txPr>
        <c:crossAx val="1209711183"/>
        <c:crosses val="autoZero"/>
        <c:auto val="1"/>
        <c:lblAlgn val="ctr"/>
        <c:lblOffset val="100"/>
        <c:noMultiLvlLbl val="0"/>
      </c:catAx>
      <c:valAx>
        <c:axId val="1209711183"/>
        <c:scaling>
          <c:orientation val="minMax"/>
          <c:max val="1"/>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209708687"/>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DC6E-4B9C-B1CB-283DAE3410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DC6E-4B9C-B1CB-283DAE3410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1-DC6E-4B9C-B1CB-283DAE3410C7}"/>
              </c:ext>
            </c:extLst>
          </c:dPt>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Less than 20
hours per week</c:v>
                </c:pt>
                <c:pt idx="1">
                  <c:v>21-39 hours
per week</c:v>
                </c:pt>
                <c:pt idx="2">
                  <c:v>40+ hours
per week</c:v>
                </c:pt>
              </c:strCache>
            </c:strRef>
          </c:cat>
          <c:val>
            <c:numRef>
              <c:f>Sheet1!$B$2:$B$4</c:f>
              <c:numCache>
                <c:formatCode>0%</c:formatCode>
                <c:ptCount val="3"/>
                <c:pt idx="0">
                  <c:v>0.25</c:v>
                </c:pt>
                <c:pt idx="1">
                  <c:v>0.44</c:v>
                </c:pt>
                <c:pt idx="2">
                  <c:v>0.31</c:v>
                </c:pt>
              </c:numCache>
            </c:numRef>
          </c:val>
          <c:extLst>
            <c:ext xmlns:c16="http://schemas.microsoft.com/office/drawing/2014/chart" uri="{C3380CC4-5D6E-409C-BE32-E72D297353CC}">
              <c16:uniqueId val="{00000000-DC6E-4B9C-B1CB-283DAE3410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09C04-26F2-454F-BF0B-846C09FB81B9}" type="doc">
      <dgm:prSet loTypeId="urn:microsoft.com/office/officeart/2005/8/layout/hList7" loCatId="" qsTypeId="urn:microsoft.com/office/officeart/2005/8/quickstyle/simple1" qsCatId="simple" csTypeId="urn:microsoft.com/office/officeart/2005/8/colors/accent1_2" csCatId="accent1" phldr="1"/>
      <dgm:spPr/>
    </dgm:pt>
    <dgm:pt modelId="{178D2D76-4822-E345-A97B-887EE7D3A012}">
      <dgm:prSet phldrT="[Text]" custT="1"/>
      <dgm:spPr>
        <a:noFill/>
      </dgm:spPr>
      <dgm:t>
        <a:bodyPr/>
        <a:lstStyle/>
        <a:p>
          <a:r>
            <a:rPr lang="en-US" sz="1800" dirty="0">
              <a:solidFill>
                <a:schemeClr val="tx2"/>
              </a:solidFill>
              <a:latin typeface="Calibri" panose="020F0502020204030204" pitchFamily="34" charset="0"/>
              <a:cs typeface="Calibri" panose="020F0502020204030204" pitchFamily="34" charset="0"/>
            </a:rPr>
            <a:t>Survey data were matched to student record data</a:t>
          </a:r>
        </a:p>
      </dgm:t>
    </dgm:pt>
    <dgm:pt modelId="{C484F020-8C78-2243-8F28-CC9650DF032E}" type="parTrans" cxnId="{5EAD0508-183F-9E4E-80D2-BA4227362C00}">
      <dgm:prSet/>
      <dgm:spPr/>
      <dgm:t>
        <a:bodyPr/>
        <a:lstStyle/>
        <a:p>
          <a:endParaRPr lang="en-US" sz="1800">
            <a:latin typeface="Calibri" panose="020F0502020204030204" pitchFamily="34" charset="0"/>
            <a:cs typeface="Calibri" panose="020F0502020204030204" pitchFamily="34" charset="0"/>
          </a:endParaRPr>
        </a:p>
      </dgm:t>
    </dgm:pt>
    <dgm:pt modelId="{871BC6E5-4577-F04F-BA54-8FBE9DB82228}" type="sibTrans" cxnId="{5EAD0508-183F-9E4E-80D2-BA4227362C00}">
      <dgm:prSet/>
      <dgm:spPr/>
      <dgm:t>
        <a:bodyPr/>
        <a:lstStyle/>
        <a:p>
          <a:endParaRPr lang="en-US" sz="1800">
            <a:latin typeface="Calibri" panose="020F0502020204030204" pitchFamily="34" charset="0"/>
            <a:cs typeface="Calibri" panose="020F0502020204030204" pitchFamily="34" charset="0"/>
          </a:endParaRPr>
        </a:p>
      </dgm:t>
    </dgm:pt>
    <dgm:pt modelId="{5496DDAD-F03A-C84F-8466-9F73832AC8C5}">
      <dgm:prSet custT="1"/>
      <dgm:spPr>
        <a:noFill/>
        <a:ln>
          <a:noFill/>
        </a:ln>
      </dgm:spPr>
      <dgm:t>
        <a:bodyPr/>
        <a:lstStyle/>
        <a:p>
          <a:r>
            <a:rPr lang="en-US" sz="1800" dirty="0">
              <a:solidFill>
                <a:schemeClr val="tx2"/>
              </a:solidFill>
              <a:latin typeface="Calibri" panose="020F0502020204030204" pitchFamily="34" charset="0"/>
              <a:cs typeface="Calibri" panose="020F0502020204030204" pitchFamily="34" charset="0"/>
            </a:rPr>
            <a:t>High schools collected contact information from the graduating classes of 2022 and 2023</a:t>
          </a:r>
        </a:p>
      </dgm:t>
    </dgm:pt>
    <dgm:pt modelId="{F7007507-FA9D-5042-947E-61E157C7F082}" type="parTrans" cxnId="{AABA049D-8585-1A4A-92EB-DDFB04F1EB96}">
      <dgm:prSet/>
      <dgm:spPr/>
      <dgm:t>
        <a:bodyPr/>
        <a:lstStyle/>
        <a:p>
          <a:endParaRPr lang="en-US" sz="1800">
            <a:latin typeface="Calibri" panose="020F0502020204030204" pitchFamily="34" charset="0"/>
            <a:cs typeface="Calibri" panose="020F0502020204030204" pitchFamily="34" charset="0"/>
          </a:endParaRPr>
        </a:p>
      </dgm:t>
    </dgm:pt>
    <dgm:pt modelId="{E8A691F3-8BBC-6149-B05B-C03BF5774D8B}" type="sibTrans" cxnId="{AABA049D-8585-1A4A-92EB-DDFB04F1EB96}">
      <dgm:prSet/>
      <dgm:spPr/>
      <dgm:t>
        <a:bodyPr/>
        <a:lstStyle/>
        <a:p>
          <a:endParaRPr lang="en-US" sz="1800">
            <a:latin typeface="Calibri" panose="020F0502020204030204" pitchFamily="34" charset="0"/>
            <a:cs typeface="Calibri" panose="020F0502020204030204" pitchFamily="34" charset="0"/>
          </a:endParaRPr>
        </a:p>
      </dgm:t>
    </dgm:pt>
    <dgm:pt modelId="{59B0FF22-06B2-8542-AF80-B99E4B36ADF4}">
      <dgm:prSet phldrT="[Text]" custT="1"/>
      <dgm:spPr>
        <a:noFill/>
        <a:ln>
          <a:noFill/>
        </a:ln>
      </dgm:spPr>
      <dgm:t>
        <a:bodyPr/>
        <a:lstStyle/>
        <a:p>
          <a:r>
            <a:rPr lang="en-US" sz="1800" dirty="0">
              <a:solidFill>
                <a:schemeClr val="tx2"/>
              </a:solidFill>
              <a:latin typeface="Calibri" panose="020F0502020204030204" pitchFamily="34" charset="0"/>
              <a:cs typeface="Calibri" panose="020F0502020204030204" pitchFamily="34" charset="0"/>
            </a:rPr>
            <a:t>Students graduated</a:t>
          </a:r>
        </a:p>
      </dgm:t>
    </dgm:pt>
    <dgm:pt modelId="{C58C95C7-641C-CB43-A22A-87DA7C455CC9}" type="sibTrans" cxnId="{0F1E0047-4118-4447-B2E3-B0E8682721FA}">
      <dgm:prSet/>
      <dgm:spPr/>
      <dgm:t>
        <a:bodyPr/>
        <a:lstStyle/>
        <a:p>
          <a:endParaRPr lang="en-US" sz="1800">
            <a:latin typeface="Calibri" panose="020F0502020204030204" pitchFamily="34" charset="0"/>
            <a:cs typeface="Calibri" panose="020F0502020204030204" pitchFamily="34" charset="0"/>
          </a:endParaRPr>
        </a:p>
      </dgm:t>
    </dgm:pt>
    <dgm:pt modelId="{7098FDA9-5616-2045-83C9-BC9A05909B01}" type="parTrans" cxnId="{0F1E0047-4118-4447-B2E3-B0E8682721FA}">
      <dgm:prSet/>
      <dgm:spPr/>
      <dgm:t>
        <a:bodyPr/>
        <a:lstStyle/>
        <a:p>
          <a:endParaRPr lang="en-US" sz="1800">
            <a:latin typeface="Calibri" panose="020F0502020204030204" pitchFamily="34" charset="0"/>
            <a:cs typeface="Calibri" panose="020F0502020204030204" pitchFamily="34" charset="0"/>
          </a:endParaRPr>
        </a:p>
      </dgm:t>
    </dgm:pt>
    <dgm:pt modelId="{B572512A-8E77-F04D-A3FF-9C1EEC9919DD}">
      <dgm:prSet custT="1"/>
      <dgm:spPr>
        <a:noFill/>
      </dgm:spPr>
      <dgm:t>
        <a:bodyPr/>
        <a:lstStyle/>
        <a:p>
          <a:r>
            <a:rPr lang="en-US" sz="1800" dirty="0">
              <a:solidFill>
                <a:schemeClr val="tx2"/>
              </a:solidFill>
              <a:latin typeface="Calibri" panose="020F0502020204030204" pitchFamily="34" charset="0"/>
              <a:cs typeface="Calibri" panose="020F0502020204030204" pitchFamily="34" charset="0"/>
            </a:rPr>
            <a:t>Study team contacted graduates for a follow-up survey and interviews</a:t>
          </a:r>
        </a:p>
      </dgm:t>
    </dgm:pt>
    <dgm:pt modelId="{ED6E38B8-D434-F643-BDDF-9E85DEE953D2}" type="sibTrans" cxnId="{401D2165-B606-2B46-B946-20B845C07A16}">
      <dgm:prSet/>
      <dgm:spPr/>
      <dgm:t>
        <a:bodyPr/>
        <a:lstStyle/>
        <a:p>
          <a:endParaRPr lang="en-US" sz="1800">
            <a:latin typeface="Calibri" panose="020F0502020204030204" pitchFamily="34" charset="0"/>
            <a:cs typeface="Calibri" panose="020F0502020204030204" pitchFamily="34" charset="0"/>
          </a:endParaRPr>
        </a:p>
      </dgm:t>
    </dgm:pt>
    <dgm:pt modelId="{D9A18963-F897-064E-8D3C-492D04983FC6}" type="parTrans" cxnId="{401D2165-B606-2B46-B946-20B845C07A16}">
      <dgm:prSet/>
      <dgm:spPr/>
      <dgm:t>
        <a:bodyPr/>
        <a:lstStyle/>
        <a:p>
          <a:endParaRPr lang="en-US" sz="1800">
            <a:latin typeface="Calibri" panose="020F0502020204030204" pitchFamily="34" charset="0"/>
            <a:cs typeface="Calibri" panose="020F0502020204030204" pitchFamily="34" charset="0"/>
          </a:endParaRPr>
        </a:p>
      </dgm:t>
    </dgm:pt>
    <dgm:pt modelId="{7228E36D-0A85-B545-88D0-926E693EF009}">
      <dgm:prSet phldrT="[Text]" custT="1"/>
      <dgm:spPr>
        <a:noFill/>
      </dgm:spPr>
      <dgm:t>
        <a:bodyPr/>
        <a:lstStyle/>
        <a:p>
          <a:r>
            <a:rPr lang="en-US" sz="1800" dirty="0">
              <a:solidFill>
                <a:schemeClr val="tx2"/>
              </a:solidFill>
              <a:latin typeface="Calibri" panose="020F0502020204030204" pitchFamily="34" charset="0"/>
              <a:cs typeface="Calibri" panose="020F0502020204030204" pitchFamily="34" charset="0"/>
            </a:rPr>
            <a:t>Graduates entered higher education and employment</a:t>
          </a:r>
        </a:p>
      </dgm:t>
    </dgm:pt>
    <dgm:pt modelId="{28A2CCEA-8C7C-8546-ACDC-CDDB704CEC49}" type="sibTrans" cxnId="{46B5815D-63DC-414A-8794-445C879C53D2}">
      <dgm:prSet/>
      <dgm:spPr/>
      <dgm:t>
        <a:bodyPr/>
        <a:lstStyle/>
        <a:p>
          <a:endParaRPr lang="en-US" sz="1800">
            <a:latin typeface="Calibri" panose="020F0502020204030204" pitchFamily="34" charset="0"/>
            <a:cs typeface="Calibri" panose="020F0502020204030204" pitchFamily="34" charset="0"/>
          </a:endParaRPr>
        </a:p>
      </dgm:t>
    </dgm:pt>
    <dgm:pt modelId="{AFC64BD1-727E-9141-8585-62DA4FD6BAA1}" type="parTrans" cxnId="{46B5815D-63DC-414A-8794-445C879C53D2}">
      <dgm:prSet/>
      <dgm:spPr/>
      <dgm:t>
        <a:bodyPr/>
        <a:lstStyle/>
        <a:p>
          <a:endParaRPr lang="en-US" sz="1800">
            <a:latin typeface="Calibri" panose="020F0502020204030204" pitchFamily="34" charset="0"/>
            <a:cs typeface="Calibri" panose="020F0502020204030204" pitchFamily="34" charset="0"/>
          </a:endParaRPr>
        </a:p>
      </dgm:t>
    </dgm:pt>
    <dgm:pt modelId="{65659AB9-2492-ED4E-B9F1-B5AF66A2B74B}">
      <dgm:prSet custT="1"/>
      <dgm:spPr>
        <a:noFill/>
      </dgm:spPr>
      <dgm:t>
        <a:bodyPr/>
        <a:lstStyle/>
        <a:p>
          <a:r>
            <a:rPr lang="en-US" sz="1800" dirty="0">
              <a:solidFill>
                <a:schemeClr val="tx2"/>
              </a:solidFill>
              <a:latin typeface="Calibri" panose="020F0502020204030204" pitchFamily="34" charset="0"/>
              <a:cs typeface="Calibri" panose="020F0502020204030204" pitchFamily="34" charset="0"/>
            </a:rPr>
            <a:t>Study team analyzed data and  interviews a subset of graduates</a:t>
          </a:r>
        </a:p>
      </dgm:t>
    </dgm:pt>
    <dgm:pt modelId="{0C11663D-70DE-C741-81D3-2D3B274CB9E3}" type="parTrans" cxnId="{5F91063F-7F18-5240-9386-BD9FA18D4623}">
      <dgm:prSet/>
      <dgm:spPr/>
      <dgm:t>
        <a:bodyPr/>
        <a:lstStyle/>
        <a:p>
          <a:endParaRPr lang="en-US" sz="1800">
            <a:latin typeface="Calibri" panose="020F0502020204030204" pitchFamily="34" charset="0"/>
            <a:cs typeface="Calibri" panose="020F0502020204030204" pitchFamily="34" charset="0"/>
          </a:endParaRPr>
        </a:p>
      </dgm:t>
    </dgm:pt>
    <dgm:pt modelId="{26290FBD-4ECD-8B42-860A-C10FF8B0DA15}" type="sibTrans" cxnId="{5F91063F-7F18-5240-9386-BD9FA18D4623}">
      <dgm:prSet/>
      <dgm:spPr/>
      <dgm:t>
        <a:bodyPr/>
        <a:lstStyle/>
        <a:p>
          <a:endParaRPr lang="en-US" sz="1800">
            <a:latin typeface="Calibri" panose="020F0502020204030204" pitchFamily="34" charset="0"/>
            <a:cs typeface="Calibri" panose="020F0502020204030204" pitchFamily="34" charset="0"/>
          </a:endParaRPr>
        </a:p>
      </dgm:t>
    </dgm:pt>
    <dgm:pt modelId="{DF67E2EC-562F-CE42-A9A8-94F5D1AA7470}" type="pres">
      <dgm:prSet presAssocID="{35009C04-26F2-454F-BF0B-846C09FB81B9}" presName="Name0" presStyleCnt="0">
        <dgm:presLayoutVars>
          <dgm:dir/>
          <dgm:resizeHandles val="exact"/>
        </dgm:presLayoutVars>
      </dgm:prSet>
      <dgm:spPr/>
    </dgm:pt>
    <dgm:pt modelId="{28444F8A-F538-0E42-BAA2-D173EACC0F03}" type="pres">
      <dgm:prSet presAssocID="{35009C04-26F2-454F-BF0B-846C09FB81B9}" presName="fgShape" presStyleLbl="fgShp" presStyleIdx="0" presStyleCnt="1" custScaleX="93373" custLinFactY="-233333" custLinFactNeighborX="-4275" custLinFactNeighborY="-300000"/>
      <dgm:spPr>
        <a:prstGeom prst="rightArrow">
          <a:avLst/>
        </a:prstGeom>
        <a:solidFill>
          <a:schemeClr val="accent2">
            <a:alpha val="0"/>
          </a:schemeClr>
        </a:solidFill>
        <a:ln>
          <a:noFill/>
          <a:round/>
        </a:ln>
      </dgm:spPr>
    </dgm:pt>
    <dgm:pt modelId="{D978A132-67BC-6843-BEEA-F40CBCEF6EDB}" type="pres">
      <dgm:prSet presAssocID="{35009C04-26F2-454F-BF0B-846C09FB81B9}" presName="linComp" presStyleCnt="0"/>
      <dgm:spPr/>
    </dgm:pt>
    <dgm:pt modelId="{D23AF1E3-DA49-F847-9536-816BA06AD221}" type="pres">
      <dgm:prSet presAssocID="{5496DDAD-F03A-C84F-8466-9F73832AC8C5}" presName="compNode" presStyleCnt="0"/>
      <dgm:spPr/>
    </dgm:pt>
    <dgm:pt modelId="{E2003FB8-47FC-C946-9287-23328D7E3DF9}" type="pres">
      <dgm:prSet presAssocID="{5496DDAD-F03A-C84F-8466-9F73832AC8C5}" presName="bkgdShape" presStyleLbl="node1" presStyleIdx="0" presStyleCnt="6" custLinFactNeighborX="-215" custLinFactNeighborY="59580"/>
      <dgm:spPr/>
    </dgm:pt>
    <dgm:pt modelId="{A239E910-8FF9-E640-9D79-1ACDA80E80D3}" type="pres">
      <dgm:prSet presAssocID="{5496DDAD-F03A-C84F-8466-9F73832AC8C5}" presName="nodeTx" presStyleLbl="node1" presStyleIdx="0" presStyleCnt="6">
        <dgm:presLayoutVars>
          <dgm:bulletEnabled val="1"/>
        </dgm:presLayoutVars>
      </dgm:prSet>
      <dgm:spPr/>
    </dgm:pt>
    <dgm:pt modelId="{84DBDB68-5E8C-AA4F-ADA7-9692B7157971}" type="pres">
      <dgm:prSet presAssocID="{5496DDAD-F03A-C84F-8466-9F73832AC8C5}" presName="invisiNode" presStyleLbl="node1" presStyleIdx="0" presStyleCnt="6"/>
      <dgm:spPr/>
    </dgm:pt>
    <dgm:pt modelId="{CF462D98-A6E5-854F-B99D-10B6649F708F}" type="pres">
      <dgm:prSet presAssocID="{5496DDAD-F03A-C84F-8466-9F73832AC8C5}" presName="imagNode" presStyleLbl="fgImgPlace1" presStyleIdx="0" presStyleCnt="6" custScaleX="113309" custScaleY="113309" custLinFactNeighborY="-2175"/>
      <dgm:spPr>
        <a:solidFill>
          <a:schemeClr val="accent1">
            <a:tint val="50000"/>
            <a:hueOff val="0"/>
            <a:satOff val="0"/>
            <a:lumOff val="0"/>
            <a:alpha val="0"/>
          </a:schemeClr>
        </a:solidFill>
        <a:ln>
          <a:noFill/>
        </a:ln>
      </dgm:spPr>
    </dgm:pt>
    <dgm:pt modelId="{B346FB53-9984-B741-91C5-4EA2319FC1DA}" type="pres">
      <dgm:prSet presAssocID="{E8A691F3-8BBC-6149-B05B-C03BF5774D8B}" presName="sibTrans" presStyleLbl="sibTrans2D1" presStyleIdx="0" presStyleCnt="0"/>
      <dgm:spPr/>
    </dgm:pt>
    <dgm:pt modelId="{7956AC20-F46C-864E-911C-BFD668C7DF13}" type="pres">
      <dgm:prSet presAssocID="{59B0FF22-06B2-8542-AF80-B99E4B36ADF4}" presName="compNode" presStyleCnt="0"/>
      <dgm:spPr/>
    </dgm:pt>
    <dgm:pt modelId="{A96EA29A-2BF3-4449-B224-E718D07FA179}" type="pres">
      <dgm:prSet presAssocID="{59B0FF22-06B2-8542-AF80-B99E4B36ADF4}" presName="bkgdShape" presStyleLbl="node1" presStyleIdx="1" presStyleCnt="6"/>
      <dgm:spPr/>
    </dgm:pt>
    <dgm:pt modelId="{831D4AFE-E7D8-FA45-861C-E6B578A836A8}" type="pres">
      <dgm:prSet presAssocID="{59B0FF22-06B2-8542-AF80-B99E4B36ADF4}" presName="nodeTx" presStyleLbl="node1" presStyleIdx="1" presStyleCnt="6">
        <dgm:presLayoutVars>
          <dgm:bulletEnabled val="1"/>
        </dgm:presLayoutVars>
      </dgm:prSet>
      <dgm:spPr/>
    </dgm:pt>
    <dgm:pt modelId="{FD1E35C1-1470-CF4A-832A-A0CC5D5CE6E0}" type="pres">
      <dgm:prSet presAssocID="{59B0FF22-06B2-8542-AF80-B99E4B36ADF4}" presName="invisiNode" presStyleLbl="node1" presStyleIdx="1" presStyleCnt="6"/>
      <dgm:spPr/>
    </dgm:pt>
    <dgm:pt modelId="{932BB9FA-B079-B34C-9259-FC805BBDEED1}" type="pres">
      <dgm:prSet presAssocID="{59B0FF22-06B2-8542-AF80-B99E4B36ADF4}" presName="imagNode" presStyleLbl="fgImgPlace1" presStyleIdx="1" presStyleCnt="6" custScaleX="113309" custScaleY="113309" custLinFactNeighborY="-2175"/>
      <dgm:spPr>
        <a:solidFill>
          <a:schemeClr val="accent1">
            <a:tint val="50000"/>
            <a:hueOff val="0"/>
            <a:satOff val="0"/>
            <a:lumOff val="0"/>
            <a:alpha val="0"/>
          </a:schemeClr>
        </a:solidFill>
        <a:ln>
          <a:noFill/>
        </a:ln>
      </dgm:spPr>
    </dgm:pt>
    <dgm:pt modelId="{6FE21CFE-5A34-BA46-BCFE-D8D644201651}" type="pres">
      <dgm:prSet presAssocID="{C58C95C7-641C-CB43-A22A-87DA7C455CC9}" presName="sibTrans" presStyleLbl="sibTrans2D1" presStyleIdx="0" presStyleCnt="0"/>
      <dgm:spPr/>
    </dgm:pt>
    <dgm:pt modelId="{7E398322-6266-0741-8933-B5F923B467A0}" type="pres">
      <dgm:prSet presAssocID="{7228E36D-0A85-B545-88D0-926E693EF009}" presName="compNode" presStyleCnt="0"/>
      <dgm:spPr/>
    </dgm:pt>
    <dgm:pt modelId="{E9F3975A-661E-474C-8D1D-7CB3B55C14DD}" type="pres">
      <dgm:prSet presAssocID="{7228E36D-0A85-B545-88D0-926E693EF009}" presName="bkgdShape" presStyleLbl="node1" presStyleIdx="2" presStyleCnt="6"/>
      <dgm:spPr/>
    </dgm:pt>
    <dgm:pt modelId="{D3C02007-2C14-3540-ABDB-778F59DCBFDA}" type="pres">
      <dgm:prSet presAssocID="{7228E36D-0A85-B545-88D0-926E693EF009}" presName="nodeTx" presStyleLbl="node1" presStyleIdx="2" presStyleCnt="6">
        <dgm:presLayoutVars>
          <dgm:bulletEnabled val="1"/>
        </dgm:presLayoutVars>
      </dgm:prSet>
      <dgm:spPr/>
    </dgm:pt>
    <dgm:pt modelId="{466C18E1-47D4-874C-BB1E-5B0BAA87A19B}" type="pres">
      <dgm:prSet presAssocID="{7228E36D-0A85-B545-88D0-926E693EF009}" presName="invisiNode" presStyleLbl="node1" presStyleIdx="2" presStyleCnt="6"/>
      <dgm:spPr/>
    </dgm:pt>
    <dgm:pt modelId="{897EA47D-7D56-F74A-9F57-B9BBEB8D28CA}" type="pres">
      <dgm:prSet presAssocID="{7228E36D-0A85-B545-88D0-926E693EF009}" presName="imagNode" presStyleLbl="fgImgPlace1" presStyleIdx="2" presStyleCnt="6" custScaleX="113309" custScaleY="113309" custLinFactNeighborY="-2175"/>
      <dgm:spPr>
        <a:noFill/>
        <a:ln>
          <a:noFill/>
        </a:ln>
      </dgm:spPr>
    </dgm:pt>
    <dgm:pt modelId="{21CABDC5-944E-DC42-933B-71150477ACA2}" type="pres">
      <dgm:prSet presAssocID="{28A2CCEA-8C7C-8546-ACDC-CDDB704CEC49}" presName="sibTrans" presStyleLbl="sibTrans2D1" presStyleIdx="0" presStyleCnt="0"/>
      <dgm:spPr/>
    </dgm:pt>
    <dgm:pt modelId="{D5C66B80-3C9A-4540-ACC0-F157F6818511}" type="pres">
      <dgm:prSet presAssocID="{B572512A-8E77-F04D-A3FF-9C1EEC9919DD}" presName="compNode" presStyleCnt="0"/>
      <dgm:spPr/>
    </dgm:pt>
    <dgm:pt modelId="{1B94465E-83D0-6443-A98E-C703507F42C6}" type="pres">
      <dgm:prSet presAssocID="{B572512A-8E77-F04D-A3FF-9C1EEC9919DD}" presName="bkgdShape" presStyleLbl="node1" presStyleIdx="3" presStyleCnt="6"/>
      <dgm:spPr/>
    </dgm:pt>
    <dgm:pt modelId="{793453C5-69AD-0645-8242-7B571A2BE6FE}" type="pres">
      <dgm:prSet presAssocID="{B572512A-8E77-F04D-A3FF-9C1EEC9919DD}" presName="nodeTx" presStyleLbl="node1" presStyleIdx="3" presStyleCnt="6">
        <dgm:presLayoutVars>
          <dgm:bulletEnabled val="1"/>
        </dgm:presLayoutVars>
      </dgm:prSet>
      <dgm:spPr/>
    </dgm:pt>
    <dgm:pt modelId="{F07790FC-28F5-B84C-B4D2-09DA03D68459}" type="pres">
      <dgm:prSet presAssocID="{B572512A-8E77-F04D-A3FF-9C1EEC9919DD}" presName="invisiNode" presStyleLbl="node1" presStyleIdx="3" presStyleCnt="6"/>
      <dgm:spPr/>
    </dgm:pt>
    <dgm:pt modelId="{3EC00D39-36CA-8C42-ACAF-12550C7D83DD}" type="pres">
      <dgm:prSet presAssocID="{B572512A-8E77-F04D-A3FF-9C1EEC9919DD}" presName="imagNode" presStyleLbl="fgImgPlace1" presStyleIdx="3" presStyleCnt="6" custScaleX="113309" custScaleY="113309" custLinFactNeighborY="-2175"/>
      <dgm:spPr>
        <a:noFill/>
        <a:ln>
          <a:noFill/>
        </a:ln>
      </dgm:spPr>
    </dgm:pt>
    <dgm:pt modelId="{4337F773-6475-0448-97E4-4765DB5DAC25}" type="pres">
      <dgm:prSet presAssocID="{ED6E38B8-D434-F643-BDDF-9E85DEE953D2}" presName="sibTrans" presStyleLbl="sibTrans2D1" presStyleIdx="0" presStyleCnt="0"/>
      <dgm:spPr/>
    </dgm:pt>
    <dgm:pt modelId="{1A2D5709-0285-0C4A-849D-B8D7619249C0}" type="pres">
      <dgm:prSet presAssocID="{178D2D76-4822-E345-A97B-887EE7D3A012}" presName="compNode" presStyleCnt="0"/>
      <dgm:spPr/>
    </dgm:pt>
    <dgm:pt modelId="{3B866C94-210F-C544-ABBA-8CAB2DE28268}" type="pres">
      <dgm:prSet presAssocID="{178D2D76-4822-E345-A97B-887EE7D3A012}" presName="bkgdShape" presStyleLbl="node1" presStyleIdx="4" presStyleCnt="6"/>
      <dgm:spPr/>
    </dgm:pt>
    <dgm:pt modelId="{8540F15C-6C49-CE4C-88F0-773B9FD5B512}" type="pres">
      <dgm:prSet presAssocID="{178D2D76-4822-E345-A97B-887EE7D3A012}" presName="nodeTx" presStyleLbl="node1" presStyleIdx="4" presStyleCnt="6">
        <dgm:presLayoutVars>
          <dgm:bulletEnabled val="1"/>
        </dgm:presLayoutVars>
      </dgm:prSet>
      <dgm:spPr/>
    </dgm:pt>
    <dgm:pt modelId="{02C16197-4189-264E-9520-7812B50C2A18}" type="pres">
      <dgm:prSet presAssocID="{178D2D76-4822-E345-A97B-887EE7D3A012}" presName="invisiNode" presStyleLbl="node1" presStyleIdx="4" presStyleCnt="6"/>
      <dgm:spPr/>
    </dgm:pt>
    <dgm:pt modelId="{B8F5D99A-D01B-4C46-8787-84B9D28162A0}" type="pres">
      <dgm:prSet presAssocID="{178D2D76-4822-E345-A97B-887EE7D3A012}" presName="imagNode" presStyleLbl="fgImgPlace1" presStyleIdx="4" presStyleCnt="6" custScaleX="114095" custScaleY="117284" custLinFactNeighborY="-2175"/>
      <dgm:spPr>
        <a:noFill/>
        <a:ln>
          <a:noFill/>
        </a:ln>
      </dgm:spPr>
    </dgm:pt>
    <dgm:pt modelId="{AA51481F-5E95-B94D-A085-D68CE4585032}" type="pres">
      <dgm:prSet presAssocID="{871BC6E5-4577-F04F-BA54-8FBE9DB82228}" presName="sibTrans" presStyleLbl="sibTrans2D1" presStyleIdx="0" presStyleCnt="0"/>
      <dgm:spPr/>
    </dgm:pt>
    <dgm:pt modelId="{A94236F0-B10C-D540-AD42-8B69016E54B3}" type="pres">
      <dgm:prSet presAssocID="{65659AB9-2492-ED4E-B9F1-B5AF66A2B74B}" presName="compNode" presStyleCnt="0"/>
      <dgm:spPr/>
    </dgm:pt>
    <dgm:pt modelId="{F41CDFA9-B521-EF49-8FDF-D81632BE2157}" type="pres">
      <dgm:prSet presAssocID="{65659AB9-2492-ED4E-B9F1-B5AF66A2B74B}" presName="bkgdShape" presStyleLbl="node1" presStyleIdx="5" presStyleCnt="6" custScaleX="111031" custLinFactNeighborY="12036"/>
      <dgm:spPr/>
    </dgm:pt>
    <dgm:pt modelId="{C0B96489-D830-F24E-99D9-C1442303ADD7}" type="pres">
      <dgm:prSet presAssocID="{65659AB9-2492-ED4E-B9F1-B5AF66A2B74B}" presName="nodeTx" presStyleLbl="node1" presStyleIdx="5" presStyleCnt="6">
        <dgm:presLayoutVars>
          <dgm:bulletEnabled val="1"/>
        </dgm:presLayoutVars>
      </dgm:prSet>
      <dgm:spPr/>
    </dgm:pt>
    <dgm:pt modelId="{588B251E-6007-0543-9C40-CBF464AAEEE2}" type="pres">
      <dgm:prSet presAssocID="{65659AB9-2492-ED4E-B9F1-B5AF66A2B74B}" presName="invisiNode" presStyleLbl="node1" presStyleIdx="5" presStyleCnt="6"/>
      <dgm:spPr/>
    </dgm:pt>
    <dgm:pt modelId="{BC848DC4-11BC-3746-ADC3-A456E04C9E2F}" type="pres">
      <dgm:prSet presAssocID="{65659AB9-2492-ED4E-B9F1-B5AF66A2B74B}" presName="imagNode" presStyleLbl="fgImgPlace1" presStyleIdx="5" presStyleCnt="6" custScaleX="113309" custScaleY="113309" custLinFactNeighborY="-2175"/>
      <dgm:spPr>
        <a:noFill/>
        <a:ln>
          <a:noFill/>
        </a:ln>
      </dgm:spPr>
    </dgm:pt>
  </dgm:ptLst>
  <dgm:cxnLst>
    <dgm:cxn modelId="{5EAD0508-183F-9E4E-80D2-BA4227362C00}" srcId="{35009C04-26F2-454F-BF0B-846C09FB81B9}" destId="{178D2D76-4822-E345-A97B-887EE7D3A012}" srcOrd="4" destOrd="0" parTransId="{C484F020-8C78-2243-8F28-CC9650DF032E}" sibTransId="{871BC6E5-4577-F04F-BA54-8FBE9DB82228}"/>
    <dgm:cxn modelId="{46724C27-4B31-D242-BF79-C5E8BB2AAE97}" type="presOf" srcId="{28A2CCEA-8C7C-8546-ACDC-CDDB704CEC49}" destId="{21CABDC5-944E-DC42-933B-71150477ACA2}" srcOrd="0" destOrd="0" presId="urn:microsoft.com/office/officeart/2005/8/layout/hList7"/>
    <dgm:cxn modelId="{C668952E-0F5B-4D4D-AEF2-97B109C26665}" type="presOf" srcId="{59B0FF22-06B2-8542-AF80-B99E4B36ADF4}" destId="{831D4AFE-E7D8-FA45-861C-E6B578A836A8}" srcOrd="1" destOrd="0" presId="urn:microsoft.com/office/officeart/2005/8/layout/hList7"/>
    <dgm:cxn modelId="{FE749B37-3C70-0647-9CE0-7731BC1BCEF5}" type="presOf" srcId="{871BC6E5-4577-F04F-BA54-8FBE9DB82228}" destId="{AA51481F-5E95-B94D-A085-D68CE4585032}" srcOrd="0" destOrd="0" presId="urn:microsoft.com/office/officeart/2005/8/layout/hList7"/>
    <dgm:cxn modelId="{5F91063F-7F18-5240-9386-BD9FA18D4623}" srcId="{35009C04-26F2-454F-BF0B-846C09FB81B9}" destId="{65659AB9-2492-ED4E-B9F1-B5AF66A2B74B}" srcOrd="5" destOrd="0" parTransId="{0C11663D-70DE-C741-81D3-2D3B274CB9E3}" sibTransId="{26290FBD-4ECD-8B42-860A-C10FF8B0DA15}"/>
    <dgm:cxn modelId="{46B5815D-63DC-414A-8794-445C879C53D2}" srcId="{35009C04-26F2-454F-BF0B-846C09FB81B9}" destId="{7228E36D-0A85-B545-88D0-926E693EF009}" srcOrd="2" destOrd="0" parTransId="{AFC64BD1-727E-9141-8585-62DA4FD6BAA1}" sibTransId="{28A2CCEA-8C7C-8546-ACDC-CDDB704CEC49}"/>
    <dgm:cxn modelId="{401D2165-B606-2B46-B946-20B845C07A16}" srcId="{35009C04-26F2-454F-BF0B-846C09FB81B9}" destId="{B572512A-8E77-F04D-A3FF-9C1EEC9919DD}" srcOrd="3" destOrd="0" parTransId="{D9A18963-F897-064E-8D3C-492D04983FC6}" sibTransId="{ED6E38B8-D434-F643-BDDF-9E85DEE953D2}"/>
    <dgm:cxn modelId="{0F1E0047-4118-4447-B2E3-B0E8682721FA}" srcId="{35009C04-26F2-454F-BF0B-846C09FB81B9}" destId="{59B0FF22-06B2-8542-AF80-B99E4B36ADF4}" srcOrd="1" destOrd="0" parTransId="{7098FDA9-5616-2045-83C9-BC9A05909B01}" sibTransId="{C58C95C7-641C-CB43-A22A-87DA7C455CC9}"/>
    <dgm:cxn modelId="{03F77F4A-43E6-9D46-A373-9B55B202F4E7}" type="presOf" srcId="{65659AB9-2492-ED4E-B9F1-B5AF66A2B74B}" destId="{F41CDFA9-B521-EF49-8FDF-D81632BE2157}" srcOrd="0" destOrd="0" presId="urn:microsoft.com/office/officeart/2005/8/layout/hList7"/>
    <dgm:cxn modelId="{B607CF6F-1F8A-9143-946C-DFF5D7B8D945}" type="presOf" srcId="{B572512A-8E77-F04D-A3FF-9C1EEC9919DD}" destId="{1B94465E-83D0-6443-A98E-C703507F42C6}" srcOrd="0" destOrd="0" presId="urn:microsoft.com/office/officeart/2005/8/layout/hList7"/>
    <dgm:cxn modelId="{01A22A58-4BCB-3140-8BA0-4DDB35BC755D}" type="presOf" srcId="{5496DDAD-F03A-C84F-8466-9F73832AC8C5}" destId="{E2003FB8-47FC-C946-9287-23328D7E3DF9}" srcOrd="0" destOrd="0" presId="urn:microsoft.com/office/officeart/2005/8/layout/hList7"/>
    <dgm:cxn modelId="{0BFD767A-4E5A-0549-AF0F-1FA486F20C07}" type="presOf" srcId="{35009C04-26F2-454F-BF0B-846C09FB81B9}" destId="{DF67E2EC-562F-CE42-A9A8-94F5D1AA7470}" srcOrd="0" destOrd="0" presId="urn:microsoft.com/office/officeart/2005/8/layout/hList7"/>
    <dgm:cxn modelId="{F3423087-DA57-484F-BCF0-0453D3D37DA2}" type="presOf" srcId="{65659AB9-2492-ED4E-B9F1-B5AF66A2B74B}" destId="{C0B96489-D830-F24E-99D9-C1442303ADD7}" srcOrd="1" destOrd="0" presId="urn:microsoft.com/office/officeart/2005/8/layout/hList7"/>
    <dgm:cxn modelId="{AABA049D-8585-1A4A-92EB-DDFB04F1EB96}" srcId="{35009C04-26F2-454F-BF0B-846C09FB81B9}" destId="{5496DDAD-F03A-C84F-8466-9F73832AC8C5}" srcOrd="0" destOrd="0" parTransId="{F7007507-FA9D-5042-947E-61E157C7F082}" sibTransId="{E8A691F3-8BBC-6149-B05B-C03BF5774D8B}"/>
    <dgm:cxn modelId="{7A2C4B9F-9186-F240-8A66-50DF20DCEE8A}" type="presOf" srcId="{ED6E38B8-D434-F643-BDDF-9E85DEE953D2}" destId="{4337F773-6475-0448-97E4-4765DB5DAC25}" srcOrd="0" destOrd="0" presId="urn:microsoft.com/office/officeart/2005/8/layout/hList7"/>
    <dgm:cxn modelId="{6FA5A89F-6238-3F4B-BEAB-EAD9205637F7}" type="presOf" srcId="{5496DDAD-F03A-C84F-8466-9F73832AC8C5}" destId="{A239E910-8FF9-E640-9D79-1ACDA80E80D3}" srcOrd="1" destOrd="0" presId="urn:microsoft.com/office/officeart/2005/8/layout/hList7"/>
    <dgm:cxn modelId="{27E66CB1-E438-7A4E-B621-C24CF90C1FB3}" type="presOf" srcId="{59B0FF22-06B2-8542-AF80-B99E4B36ADF4}" destId="{A96EA29A-2BF3-4449-B224-E718D07FA179}" srcOrd="0" destOrd="0" presId="urn:microsoft.com/office/officeart/2005/8/layout/hList7"/>
    <dgm:cxn modelId="{6F6BD0B3-7DA5-7B4C-B642-508F5876E680}" type="presOf" srcId="{C58C95C7-641C-CB43-A22A-87DA7C455CC9}" destId="{6FE21CFE-5A34-BA46-BCFE-D8D644201651}" srcOrd="0" destOrd="0" presId="urn:microsoft.com/office/officeart/2005/8/layout/hList7"/>
    <dgm:cxn modelId="{721D61C6-6BEB-564B-9E74-79B65AAA7663}" type="presOf" srcId="{E8A691F3-8BBC-6149-B05B-C03BF5774D8B}" destId="{B346FB53-9984-B741-91C5-4EA2319FC1DA}" srcOrd="0" destOrd="0" presId="urn:microsoft.com/office/officeart/2005/8/layout/hList7"/>
    <dgm:cxn modelId="{28EF48C8-B1AA-084A-A1DB-FF20BE574730}" type="presOf" srcId="{178D2D76-4822-E345-A97B-887EE7D3A012}" destId="{8540F15C-6C49-CE4C-88F0-773B9FD5B512}" srcOrd="1" destOrd="0" presId="urn:microsoft.com/office/officeart/2005/8/layout/hList7"/>
    <dgm:cxn modelId="{82142CCD-4C7F-1C4F-9005-495898C9C615}" type="presOf" srcId="{B572512A-8E77-F04D-A3FF-9C1EEC9919DD}" destId="{793453C5-69AD-0645-8242-7B571A2BE6FE}" srcOrd="1" destOrd="0" presId="urn:microsoft.com/office/officeart/2005/8/layout/hList7"/>
    <dgm:cxn modelId="{6D0D96D4-F30F-5542-89A9-30F2F6BB569C}" type="presOf" srcId="{7228E36D-0A85-B545-88D0-926E693EF009}" destId="{E9F3975A-661E-474C-8D1D-7CB3B55C14DD}" srcOrd="0" destOrd="0" presId="urn:microsoft.com/office/officeart/2005/8/layout/hList7"/>
    <dgm:cxn modelId="{89F374F6-8279-2D4C-842E-7CF3E265AAD8}" type="presOf" srcId="{7228E36D-0A85-B545-88D0-926E693EF009}" destId="{D3C02007-2C14-3540-ABDB-778F59DCBFDA}" srcOrd="1" destOrd="0" presId="urn:microsoft.com/office/officeart/2005/8/layout/hList7"/>
    <dgm:cxn modelId="{56698FF7-FCB4-F14B-9684-9D6933D40C2A}" type="presOf" srcId="{178D2D76-4822-E345-A97B-887EE7D3A012}" destId="{3B866C94-210F-C544-ABBA-8CAB2DE28268}" srcOrd="0" destOrd="0" presId="urn:microsoft.com/office/officeart/2005/8/layout/hList7"/>
    <dgm:cxn modelId="{C059AC15-43D4-864D-AD2B-692167BD9071}" type="presParOf" srcId="{DF67E2EC-562F-CE42-A9A8-94F5D1AA7470}" destId="{28444F8A-F538-0E42-BAA2-D173EACC0F03}" srcOrd="0" destOrd="0" presId="urn:microsoft.com/office/officeart/2005/8/layout/hList7"/>
    <dgm:cxn modelId="{9D196D22-86EF-0647-B5ED-7A2E12B79692}" type="presParOf" srcId="{DF67E2EC-562F-CE42-A9A8-94F5D1AA7470}" destId="{D978A132-67BC-6843-BEEA-F40CBCEF6EDB}" srcOrd="1" destOrd="0" presId="urn:microsoft.com/office/officeart/2005/8/layout/hList7"/>
    <dgm:cxn modelId="{4B901654-2343-8546-BD26-D13EAB965500}" type="presParOf" srcId="{D978A132-67BC-6843-BEEA-F40CBCEF6EDB}" destId="{D23AF1E3-DA49-F847-9536-816BA06AD221}" srcOrd="0" destOrd="0" presId="urn:microsoft.com/office/officeart/2005/8/layout/hList7"/>
    <dgm:cxn modelId="{6385159A-BF50-5C46-9D2A-52FE3753F6EF}" type="presParOf" srcId="{D23AF1E3-DA49-F847-9536-816BA06AD221}" destId="{E2003FB8-47FC-C946-9287-23328D7E3DF9}" srcOrd="0" destOrd="0" presId="urn:microsoft.com/office/officeart/2005/8/layout/hList7"/>
    <dgm:cxn modelId="{A4E35505-E848-7E49-B975-0D4BCFEEE94E}" type="presParOf" srcId="{D23AF1E3-DA49-F847-9536-816BA06AD221}" destId="{A239E910-8FF9-E640-9D79-1ACDA80E80D3}" srcOrd="1" destOrd="0" presId="urn:microsoft.com/office/officeart/2005/8/layout/hList7"/>
    <dgm:cxn modelId="{E4E4B3DE-5955-8D4F-B4E3-738DCEEE5EBC}" type="presParOf" srcId="{D23AF1E3-DA49-F847-9536-816BA06AD221}" destId="{84DBDB68-5E8C-AA4F-ADA7-9692B7157971}" srcOrd="2" destOrd="0" presId="urn:microsoft.com/office/officeart/2005/8/layout/hList7"/>
    <dgm:cxn modelId="{B2B98BB9-90BE-2944-B5B8-C26B87D56BDD}" type="presParOf" srcId="{D23AF1E3-DA49-F847-9536-816BA06AD221}" destId="{CF462D98-A6E5-854F-B99D-10B6649F708F}" srcOrd="3" destOrd="0" presId="urn:microsoft.com/office/officeart/2005/8/layout/hList7"/>
    <dgm:cxn modelId="{7504A3FD-D935-7E4C-B33F-D34B2742903C}" type="presParOf" srcId="{D978A132-67BC-6843-BEEA-F40CBCEF6EDB}" destId="{B346FB53-9984-B741-91C5-4EA2319FC1DA}" srcOrd="1" destOrd="0" presId="urn:microsoft.com/office/officeart/2005/8/layout/hList7"/>
    <dgm:cxn modelId="{3CB83FE7-C2FB-DA44-B7FF-96FCE328F05F}" type="presParOf" srcId="{D978A132-67BC-6843-BEEA-F40CBCEF6EDB}" destId="{7956AC20-F46C-864E-911C-BFD668C7DF13}" srcOrd="2" destOrd="0" presId="urn:microsoft.com/office/officeart/2005/8/layout/hList7"/>
    <dgm:cxn modelId="{DC441B85-84AE-5546-A208-7A1DE6C9C225}" type="presParOf" srcId="{7956AC20-F46C-864E-911C-BFD668C7DF13}" destId="{A96EA29A-2BF3-4449-B224-E718D07FA179}" srcOrd="0" destOrd="0" presId="urn:microsoft.com/office/officeart/2005/8/layout/hList7"/>
    <dgm:cxn modelId="{4D420075-F338-134D-8A06-F16B12C38AC0}" type="presParOf" srcId="{7956AC20-F46C-864E-911C-BFD668C7DF13}" destId="{831D4AFE-E7D8-FA45-861C-E6B578A836A8}" srcOrd="1" destOrd="0" presId="urn:microsoft.com/office/officeart/2005/8/layout/hList7"/>
    <dgm:cxn modelId="{108CB509-A5E9-3D4B-9302-89819D623FD9}" type="presParOf" srcId="{7956AC20-F46C-864E-911C-BFD668C7DF13}" destId="{FD1E35C1-1470-CF4A-832A-A0CC5D5CE6E0}" srcOrd="2" destOrd="0" presId="urn:microsoft.com/office/officeart/2005/8/layout/hList7"/>
    <dgm:cxn modelId="{82ECC202-86A3-0C4E-BCE8-8EB2CE81B00C}" type="presParOf" srcId="{7956AC20-F46C-864E-911C-BFD668C7DF13}" destId="{932BB9FA-B079-B34C-9259-FC805BBDEED1}" srcOrd="3" destOrd="0" presId="urn:microsoft.com/office/officeart/2005/8/layout/hList7"/>
    <dgm:cxn modelId="{35AE4D72-DB6F-C14F-A86F-E9E8DA33C01A}" type="presParOf" srcId="{D978A132-67BC-6843-BEEA-F40CBCEF6EDB}" destId="{6FE21CFE-5A34-BA46-BCFE-D8D644201651}" srcOrd="3" destOrd="0" presId="urn:microsoft.com/office/officeart/2005/8/layout/hList7"/>
    <dgm:cxn modelId="{536C6158-99E6-864E-B7C2-234DC1AA624D}" type="presParOf" srcId="{D978A132-67BC-6843-BEEA-F40CBCEF6EDB}" destId="{7E398322-6266-0741-8933-B5F923B467A0}" srcOrd="4" destOrd="0" presId="urn:microsoft.com/office/officeart/2005/8/layout/hList7"/>
    <dgm:cxn modelId="{73226557-6DF3-8A48-8E05-9F3201E6D6A1}" type="presParOf" srcId="{7E398322-6266-0741-8933-B5F923B467A0}" destId="{E9F3975A-661E-474C-8D1D-7CB3B55C14DD}" srcOrd="0" destOrd="0" presId="urn:microsoft.com/office/officeart/2005/8/layout/hList7"/>
    <dgm:cxn modelId="{B97A2E12-A39B-184E-AB87-5B3F3BAD03B5}" type="presParOf" srcId="{7E398322-6266-0741-8933-B5F923B467A0}" destId="{D3C02007-2C14-3540-ABDB-778F59DCBFDA}" srcOrd="1" destOrd="0" presId="urn:microsoft.com/office/officeart/2005/8/layout/hList7"/>
    <dgm:cxn modelId="{3465BAEB-4F9C-AB42-9C35-7AA240D767DE}" type="presParOf" srcId="{7E398322-6266-0741-8933-B5F923B467A0}" destId="{466C18E1-47D4-874C-BB1E-5B0BAA87A19B}" srcOrd="2" destOrd="0" presId="urn:microsoft.com/office/officeart/2005/8/layout/hList7"/>
    <dgm:cxn modelId="{4E80494C-D674-A546-A9A3-336CD62F8DBD}" type="presParOf" srcId="{7E398322-6266-0741-8933-B5F923B467A0}" destId="{897EA47D-7D56-F74A-9F57-B9BBEB8D28CA}" srcOrd="3" destOrd="0" presId="urn:microsoft.com/office/officeart/2005/8/layout/hList7"/>
    <dgm:cxn modelId="{BB9A6DBF-B8D6-AC4B-9141-C6E6DA8BBC00}" type="presParOf" srcId="{D978A132-67BC-6843-BEEA-F40CBCEF6EDB}" destId="{21CABDC5-944E-DC42-933B-71150477ACA2}" srcOrd="5" destOrd="0" presId="urn:microsoft.com/office/officeart/2005/8/layout/hList7"/>
    <dgm:cxn modelId="{6612D461-0A4E-884D-AD60-0517619E3DBA}" type="presParOf" srcId="{D978A132-67BC-6843-BEEA-F40CBCEF6EDB}" destId="{D5C66B80-3C9A-4540-ACC0-F157F6818511}" srcOrd="6" destOrd="0" presId="urn:microsoft.com/office/officeart/2005/8/layout/hList7"/>
    <dgm:cxn modelId="{5C371CD3-252A-984F-BDEE-ECBFF6C6098C}" type="presParOf" srcId="{D5C66B80-3C9A-4540-ACC0-F157F6818511}" destId="{1B94465E-83D0-6443-A98E-C703507F42C6}" srcOrd="0" destOrd="0" presId="urn:microsoft.com/office/officeart/2005/8/layout/hList7"/>
    <dgm:cxn modelId="{DAFC7084-96BF-9A44-804A-5B7A1CA9EF84}" type="presParOf" srcId="{D5C66B80-3C9A-4540-ACC0-F157F6818511}" destId="{793453C5-69AD-0645-8242-7B571A2BE6FE}" srcOrd="1" destOrd="0" presId="urn:microsoft.com/office/officeart/2005/8/layout/hList7"/>
    <dgm:cxn modelId="{430E0DE0-C4D5-024B-8878-BB58BC44966A}" type="presParOf" srcId="{D5C66B80-3C9A-4540-ACC0-F157F6818511}" destId="{F07790FC-28F5-B84C-B4D2-09DA03D68459}" srcOrd="2" destOrd="0" presId="urn:microsoft.com/office/officeart/2005/8/layout/hList7"/>
    <dgm:cxn modelId="{0594B427-ADA4-3346-A058-B94CED9559BC}" type="presParOf" srcId="{D5C66B80-3C9A-4540-ACC0-F157F6818511}" destId="{3EC00D39-36CA-8C42-ACAF-12550C7D83DD}" srcOrd="3" destOrd="0" presId="urn:microsoft.com/office/officeart/2005/8/layout/hList7"/>
    <dgm:cxn modelId="{0899BE35-F7CE-5449-AC27-00E6C08E76F3}" type="presParOf" srcId="{D978A132-67BC-6843-BEEA-F40CBCEF6EDB}" destId="{4337F773-6475-0448-97E4-4765DB5DAC25}" srcOrd="7" destOrd="0" presId="urn:microsoft.com/office/officeart/2005/8/layout/hList7"/>
    <dgm:cxn modelId="{7CE3B5F4-770C-6B46-84BD-58145E082BD8}" type="presParOf" srcId="{D978A132-67BC-6843-BEEA-F40CBCEF6EDB}" destId="{1A2D5709-0285-0C4A-849D-B8D7619249C0}" srcOrd="8" destOrd="0" presId="urn:microsoft.com/office/officeart/2005/8/layout/hList7"/>
    <dgm:cxn modelId="{7B4C7CFF-66A8-DE47-AB10-C1F2518D7DDE}" type="presParOf" srcId="{1A2D5709-0285-0C4A-849D-B8D7619249C0}" destId="{3B866C94-210F-C544-ABBA-8CAB2DE28268}" srcOrd="0" destOrd="0" presId="urn:microsoft.com/office/officeart/2005/8/layout/hList7"/>
    <dgm:cxn modelId="{8A600502-4D10-A640-A24E-338FBDE326A6}" type="presParOf" srcId="{1A2D5709-0285-0C4A-849D-B8D7619249C0}" destId="{8540F15C-6C49-CE4C-88F0-773B9FD5B512}" srcOrd="1" destOrd="0" presId="urn:microsoft.com/office/officeart/2005/8/layout/hList7"/>
    <dgm:cxn modelId="{30FE5EF2-B313-5D41-8831-B540E535FAED}" type="presParOf" srcId="{1A2D5709-0285-0C4A-849D-B8D7619249C0}" destId="{02C16197-4189-264E-9520-7812B50C2A18}" srcOrd="2" destOrd="0" presId="urn:microsoft.com/office/officeart/2005/8/layout/hList7"/>
    <dgm:cxn modelId="{8D1731A5-F175-5941-9421-BC06B92F90A5}" type="presParOf" srcId="{1A2D5709-0285-0C4A-849D-B8D7619249C0}" destId="{B8F5D99A-D01B-4C46-8787-84B9D28162A0}" srcOrd="3" destOrd="0" presId="urn:microsoft.com/office/officeart/2005/8/layout/hList7"/>
    <dgm:cxn modelId="{47154334-6339-E944-9CFB-CE14DF610CB4}" type="presParOf" srcId="{D978A132-67BC-6843-BEEA-F40CBCEF6EDB}" destId="{AA51481F-5E95-B94D-A085-D68CE4585032}" srcOrd="9" destOrd="0" presId="urn:microsoft.com/office/officeart/2005/8/layout/hList7"/>
    <dgm:cxn modelId="{BE40006B-4D70-9349-BDC9-09D1C72DFD90}" type="presParOf" srcId="{D978A132-67BC-6843-BEEA-F40CBCEF6EDB}" destId="{A94236F0-B10C-D540-AD42-8B69016E54B3}" srcOrd="10" destOrd="0" presId="urn:microsoft.com/office/officeart/2005/8/layout/hList7"/>
    <dgm:cxn modelId="{18BC0BCC-599E-3843-80AD-D907A18ECB3B}" type="presParOf" srcId="{A94236F0-B10C-D540-AD42-8B69016E54B3}" destId="{F41CDFA9-B521-EF49-8FDF-D81632BE2157}" srcOrd="0" destOrd="0" presId="urn:microsoft.com/office/officeart/2005/8/layout/hList7"/>
    <dgm:cxn modelId="{8F60EFF8-9DC3-044C-8F21-5206B65B7398}" type="presParOf" srcId="{A94236F0-B10C-D540-AD42-8B69016E54B3}" destId="{C0B96489-D830-F24E-99D9-C1442303ADD7}" srcOrd="1" destOrd="0" presId="urn:microsoft.com/office/officeart/2005/8/layout/hList7"/>
    <dgm:cxn modelId="{B5E4BEE1-68B6-0046-9A3F-093A3D29D9F5}" type="presParOf" srcId="{A94236F0-B10C-D540-AD42-8B69016E54B3}" destId="{588B251E-6007-0543-9C40-CBF464AAEEE2}" srcOrd="2" destOrd="0" presId="urn:microsoft.com/office/officeart/2005/8/layout/hList7"/>
    <dgm:cxn modelId="{E91CAE64-DC28-DA4A-B0F3-92AD7B156EED}" type="presParOf" srcId="{A94236F0-B10C-D540-AD42-8B69016E54B3}" destId="{BC848DC4-11BC-3746-ADC3-A456E04C9E2F}" srcOrd="3" destOrd="0" presId="urn:microsoft.com/office/officeart/2005/8/layout/hList7"/>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03FB8-47FC-C946-9287-23328D7E3DF9}">
      <dsp:nvSpPr>
        <dsp:cNvPr id="0" name=""/>
        <dsp:cNvSpPr/>
      </dsp:nvSpPr>
      <dsp:spPr>
        <a:xfrm>
          <a:off x="0" y="0"/>
          <a:ext cx="1817345" cy="4362137"/>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2"/>
              </a:solidFill>
              <a:latin typeface="Calibri" panose="020F0502020204030204" pitchFamily="34" charset="0"/>
              <a:cs typeface="Calibri" panose="020F0502020204030204" pitchFamily="34" charset="0"/>
            </a:rPr>
            <a:t>High schools collected contact information from the graduating classes of 2022 and 2023</a:t>
          </a:r>
        </a:p>
      </dsp:txBody>
      <dsp:txXfrm>
        <a:off x="0" y="1744854"/>
        <a:ext cx="1817345" cy="1744854"/>
      </dsp:txXfrm>
    </dsp:sp>
    <dsp:sp modelId="{CF462D98-A6E5-854F-B99D-10B6649F708F}">
      <dsp:nvSpPr>
        <dsp:cNvPr id="0" name=""/>
        <dsp:cNvSpPr/>
      </dsp:nvSpPr>
      <dsp:spPr>
        <a:xfrm>
          <a:off x="88155" y="133471"/>
          <a:ext cx="1645917" cy="1645917"/>
        </a:xfrm>
        <a:prstGeom prst="ellipse">
          <a:avLst/>
        </a:prstGeom>
        <a:solidFill>
          <a:schemeClr val="accent1">
            <a:tint val="50000"/>
            <a:hueOff val="0"/>
            <a:satOff val="0"/>
            <a:lumOff val="0"/>
            <a:alpha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96EA29A-2BF3-4449-B224-E718D07FA179}">
      <dsp:nvSpPr>
        <dsp:cNvPr id="0" name=""/>
        <dsp:cNvSpPr/>
      </dsp:nvSpPr>
      <dsp:spPr>
        <a:xfrm>
          <a:off x="1874307" y="0"/>
          <a:ext cx="1817345" cy="4362137"/>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2"/>
              </a:solidFill>
              <a:latin typeface="Calibri" panose="020F0502020204030204" pitchFamily="34" charset="0"/>
              <a:cs typeface="Calibri" panose="020F0502020204030204" pitchFamily="34" charset="0"/>
            </a:rPr>
            <a:t>Students graduated</a:t>
          </a:r>
        </a:p>
      </dsp:txBody>
      <dsp:txXfrm>
        <a:off x="1874307" y="1744854"/>
        <a:ext cx="1817345" cy="1744854"/>
      </dsp:txXfrm>
    </dsp:sp>
    <dsp:sp modelId="{932BB9FA-B079-B34C-9259-FC805BBDEED1}">
      <dsp:nvSpPr>
        <dsp:cNvPr id="0" name=""/>
        <dsp:cNvSpPr/>
      </dsp:nvSpPr>
      <dsp:spPr>
        <a:xfrm>
          <a:off x="1960022" y="133471"/>
          <a:ext cx="1645917" cy="1645917"/>
        </a:xfrm>
        <a:prstGeom prst="ellipse">
          <a:avLst/>
        </a:prstGeom>
        <a:solidFill>
          <a:schemeClr val="accent1">
            <a:tint val="50000"/>
            <a:hueOff val="0"/>
            <a:satOff val="0"/>
            <a:lumOff val="0"/>
            <a:alpha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9F3975A-661E-474C-8D1D-7CB3B55C14DD}">
      <dsp:nvSpPr>
        <dsp:cNvPr id="0" name=""/>
        <dsp:cNvSpPr/>
      </dsp:nvSpPr>
      <dsp:spPr>
        <a:xfrm>
          <a:off x="3746173" y="0"/>
          <a:ext cx="1817345" cy="4362137"/>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2"/>
              </a:solidFill>
              <a:latin typeface="Calibri" panose="020F0502020204030204" pitchFamily="34" charset="0"/>
              <a:cs typeface="Calibri" panose="020F0502020204030204" pitchFamily="34" charset="0"/>
            </a:rPr>
            <a:t>Graduates entered higher education and employment</a:t>
          </a:r>
        </a:p>
      </dsp:txBody>
      <dsp:txXfrm>
        <a:off x="3746173" y="1744854"/>
        <a:ext cx="1817345" cy="1744854"/>
      </dsp:txXfrm>
    </dsp:sp>
    <dsp:sp modelId="{897EA47D-7D56-F74A-9F57-B9BBEB8D28CA}">
      <dsp:nvSpPr>
        <dsp:cNvPr id="0" name=""/>
        <dsp:cNvSpPr/>
      </dsp:nvSpPr>
      <dsp:spPr>
        <a:xfrm>
          <a:off x="3831888" y="133471"/>
          <a:ext cx="1645917" cy="1645917"/>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B94465E-83D0-6443-A98E-C703507F42C6}">
      <dsp:nvSpPr>
        <dsp:cNvPr id="0" name=""/>
        <dsp:cNvSpPr/>
      </dsp:nvSpPr>
      <dsp:spPr>
        <a:xfrm>
          <a:off x="5618039" y="0"/>
          <a:ext cx="1817345" cy="4362137"/>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2"/>
              </a:solidFill>
              <a:latin typeface="Calibri" panose="020F0502020204030204" pitchFamily="34" charset="0"/>
              <a:cs typeface="Calibri" panose="020F0502020204030204" pitchFamily="34" charset="0"/>
            </a:rPr>
            <a:t>Study team contacted graduates for a follow-up survey and interviews</a:t>
          </a:r>
        </a:p>
      </dsp:txBody>
      <dsp:txXfrm>
        <a:off x="5618039" y="1744854"/>
        <a:ext cx="1817345" cy="1744854"/>
      </dsp:txXfrm>
    </dsp:sp>
    <dsp:sp modelId="{3EC00D39-36CA-8C42-ACAF-12550C7D83DD}">
      <dsp:nvSpPr>
        <dsp:cNvPr id="0" name=""/>
        <dsp:cNvSpPr/>
      </dsp:nvSpPr>
      <dsp:spPr>
        <a:xfrm>
          <a:off x="5703754" y="133471"/>
          <a:ext cx="1645917" cy="1645917"/>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B866C94-210F-C544-ABBA-8CAB2DE28268}">
      <dsp:nvSpPr>
        <dsp:cNvPr id="0" name=""/>
        <dsp:cNvSpPr/>
      </dsp:nvSpPr>
      <dsp:spPr>
        <a:xfrm>
          <a:off x="7489906" y="0"/>
          <a:ext cx="1817345" cy="4362137"/>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2"/>
              </a:solidFill>
              <a:latin typeface="Calibri" panose="020F0502020204030204" pitchFamily="34" charset="0"/>
              <a:cs typeface="Calibri" panose="020F0502020204030204" pitchFamily="34" charset="0"/>
            </a:rPr>
            <a:t>Survey data were matched to student record data</a:t>
          </a:r>
        </a:p>
      </dsp:txBody>
      <dsp:txXfrm>
        <a:off x="7489906" y="1744854"/>
        <a:ext cx="1817345" cy="1744854"/>
      </dsp:txXfrm>
    </dsp:sp>
    <dsp:sp modelId="{B8F5D99A-D01B-4C46-8787-84B9D28162A0}">
      <dsp:nvSpPr>
        <dsp:cNvPr id="0" name=""/>
        <dsp:cNvSpPr/>
      </dsp:nvSpPr>
      <dsp:spPr>
        <a:xfrm>
          <a:off x="7569911" y="104601"/>
          <a:ext cx="1657334" cy="1703657"/>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41CDFA9-B521-EF49-8FDF-D81632BE2157}">
      <dsp:nvSpPr>
        <dsp:cNvPr id="0" name=""/>
        <dsp:cNvSpPr/>
      </dsp:nvSpPr>
      <dsp:spPr>
        <a:xfrm>
          <a:off x="9361772" y="0"/>
          <a:ext cx="2017817" cy="4362137"/>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2"/>
              </a:solidFill>
              <a:latin typeface="Calibri" panose="020F0502020204030204" pitchFamily="34" charset="0"/>
              <a:cs typeface="Calibri" panose="020F0502020204030204" pitchFamily="34" charset="0"/>
            </a:rPr>
            <a:t>Study team analyzed data and  interviews a subset of graduates</a:t>
          </a:r>
        </a:p>
      </dsp:txBody>
      <dsp:txXfrm>
        <a:off x="9361772" y="1744854"/>
        <a:ext cx="2017817" cy="1744854"/>
      </dsp:txXfrm>
    </dsp:sp>
    <dsp:sp modelId="{BC848DC4-11BC-3746-ADC3-A456E04C9E2F}">
      <dsp:nvSpPr>
        <dsp:cNvPr id="0" name=""/>
        <dsp:cNvSpPr/>
      </dsp:nvSpPr>
      <dsp:spPr>
        <a:xfrm>
          <a:off x="9547722" y="133471"/>
          <a:ext cx="1645917" cy="1645917"/>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8444F8A-F538-0E42-BAA2-D173EACC0F03}">
      <dsp:nvSpPr>
        <dsp:cNvPr id="0" name=""/>
        <dsp:cNvSpPr/>
      </dsp:nvSpPr>
      <dsp:spPr>
        <a:xfrm>
          <a:off x="354598" y="2"/>
          <a:ext cx="9777524" cy="654320"/>
        </a:xfrm>
        <a:prstGeom prst="rightArrow">
          <a:avLst/>
        </a:prstGeom>
        <a:solidFill>
          <a:schemeClr val="accent2">
            <a:alpha val="0"/>
          </a:schemeClr>
        </a:solidFill>
        <a:ln w="12700" cap="flat" cmpd="sng" algn="ctr">
          <a:noFill/>
          <a:prstDash val="solid"/>
          <a:roun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0.6643</cdr:x>
      <cdr:y>0</cdr:y>
    </cdr:from>
    <cdr:to>
      <cdr:x>0.97391</cdr:x>
      <cdr:y>0.26514</cdr:y>
    </cdr:to>
    <cdr:sp macro="" textlink="">
      <cdr:nvSpPr>
        <cdr:cNvPr id="2" name="TextBox 1">
          <a:extLst xmlns:a="http://schemas.openxmlformats.org/drawingml/2006/main">
            <a:ext uri="{FF2B5EF4-FFF2-40B4-BE49-F238E27FC236}">
              <a16:creationId xmlns:a16="http://schemas.microsoft.com/office/drawing/2014/main" id="{85C4FF16-E68C-BEB1-7118-F1EEBA55E415}"/>
            </a:ext>
          </a:extLst>
        </cdr:cNvPr>
        <cdr:cNvSpPr txBox="1"/>
      </cdr:nvSpPr>
      <cdr:spPr>
        <a:xfrm xmlns:a="http://schemas.openxmlformats.org/drawingml/2006/main">
          <a:off x="3471861" y="0"/>
          <a:ext cx="1618167" cy="1015663"/>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r>
            <a:rPr lang="en-US" sz="2000" dirty="0">
              <a:solidFill>
                <a:schemeClr val="tx2"/>
              </a:solidFill>
              <a:latin typeface="+mn-lt"/>
            </a:rPr>
            <a:t>Less than 20 hours per week</a:t>
          </a:r>
        </a:p>
      </cdr:txBody>
    </cdr:sp>
  </cdr:relSizeAnchor>
  <cdr:relSizeAnchor xmlns:cdr="http://schemas.openxmlformats.org/drawingml/2006/chartDrawing">
    <cdr:from>
      <cdr:x>0.73387</cdr:x>
      <cdr:y>0.65519</cdr:y>
    </cdr:from>
    <cdr:to>
      <cdr:x>0.9716</cdr:x>
      <cdr:y>0.9138</cdr:y>
    </cdr:to>
    <cdr:sp macro="" textlink="">
      <cdr:nvSpPr>
        <cdr:cNvPr id="3" name="TextBox 2">
          <a:extLst xmlns:a="http://schemas.openxmlformats.org/drawingml/2006/main">
            <a:ext uri="{FF2B5EF4-FFF2-40B4-BE49-F238E27FC236}">
              <a16:creationId xmlns:a16="http://schemas.microsoft.com/office/drawing/2014/main" id="{D604E3D3-FCDA-9665-0D82-6F3C9F274A57}"/>
            </a:ext>
          </a:extLst>
        </cdr:cNvPr>
        <cdr:cNvSpPr txBox="1"/>
      </cdr:nvSpPr>
      <cdr:spPr>
        <a:xfrm xmlns:a="http://schemas.openxmlformats.org/drawingml/2006/main">
          <a:off x="3719180" y="2573244"/>
          <a:ext cx="1204797" cy="1015663"/>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r>
            <a:rPr lang="en-US" sz="2000" dirty="0">
              <a:solidFill>
                <a:schemeClr val="tx2"/>
              </a:solidFill>
              <a:latin typeface="+mn-lt"/>
            </a:rPr>
            <a:t>21-40 hours per week</a:t>
          </a:r>
        </a:p>
      </cdr:txBody>
    </cdr:sp>
  </cdr:relSizeAnchor>
  <cdr:relSizeAnchor xmlns:cdr="http://schemas.openxmlformats.org/drawingml/2006/chartDrawing">
    <cdr:from>
      <cdr:x>0.09057</cdr:x>
      <cdr:y>2.61052E-7</cdr:y>
    </cdr:from>
    <cdr:to>
      <cdr:x>0.25712</cdr:x>
      <cdr:y>0.34549</cdr:y>
    </cdr:to>
    <cdr:sp macro="" textlink="">
      <cdr:nvSpPr>
        <cdr:cNvPr id="4" name="TextBox 3">
          <a:extLst xmlns:a="http://schemas.openxmlformats.org/drawingml/2006/main">
            <a:ext uri="{FF2B5EF4-FFF2-40B4-BE49-F238E27FC236}">
              <a16:creationId xmlns:a16="http://schemas.microsoft.com/office/drawing/2014/main" id="{8322C57B-D915-EAC4-66EA-84E413BAA9C1}"/>
            </a:ext>
          </a:extLst>
        </cdr:cNvPr>
        <cdr:cNvSpPr txBox="1"/>
      </cdr:nvSpPr>
      <cdr:spPr>
        <a:xfrm xmlns:a="http://schemas.openxmlformats.org/drawingml/2006/main">
          <a:off x="473354" y="1"/>
          <a:ext cx="870447" cy="1323439"/>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2000" dirty="0">
              <a:solidFill>
                <a:schemeClr val="tx2"/>
              </a:solidFill>
              <a:latin typeface="+mn-lt"/>
            </a:rPr>
            <a:t>40+ hours per week </a:t>
          </a:r>
        </a:p>
      </cdr:txBody>
    </cdr:sp>
  </cdr:relSizeAnchor>
</c:userShapes>
</file>

<file path=ppt/drawings/drawing2.xml><?xml version="1.0" encoding="utf-8"?>
<c:userShapes xmlns:c="http://schemas.openxmlformats.org/drawingml/2006/chart">
  <cdr:relSizeAnchor xmlns:cdr="http://schemas.openxmlformats.org/drawingml/2006/chartDrawing">
    <cdr:from>
      <cdr:x>0.72153</cdr:x>
      <cdr:y>0</cdr:y>
    </cdr:from>
    <cdr:to>
      <cdr:x>0.94078</cdr:x>
      <cdr:y>0.46525</cdr:y>
    </cdr:to>
    <cdr:sp macro="" textlink="">
      <cdr:nvSpPr>
        <cdr:cNvPr id="2" name="TextBox 1">
          <a:extLst xmlns:a="http://schemas.openxmlformats.org/drawingml/2006/main">
            <a:ext uri="{FF2B5EF4-FFF2-40B4-BE49-F238E27FC236}">
              <a16:creationId xmlns:a16="http://schemas.microsoft.com/office/drawing/2014/main" id="{85C4FF16-E68C-BEB1-7118-F1EEBA55E415}"/>
            </a:ext>
          </a:extLst>
        </cdr:cNvPr>
        <cdr:cNvSpPr txBox="1"/>
      </cdr:nvSpPr>
      <cdr:spPr>
        <a:xfrm xmlns:a="http://schemas.openxmlformats.org/drawingml/2006/main">
          <a:off x="3616392" y="0"/>
          <a:ext cx="1098908" cy="185810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r>
            <a:rPr lang="en-US" sz="2000" dirty="0">
              <a:solidFill>
                <a:schemeClr val="tx2">
                  <a:lumMod val="75000"/>
                  <a:lumOff val="25000"/>
                </a:schemeClr>
              </a:solidFill>
              <a:latin typeface="Calibri" panose="020F0502020204030204" pitchFamily="34" charset="0"/>
              <a:cs typeface="Calibri" panose="020F0502020204030204" pitchFamily="34" charset="0"/>
            </a:rPr>
            <a:t>Less than 20 hours per week</a:t>
          </a:r>
        </a:p>
      </cdr:txBody>
    </cdr:sp>
  </cdr:relSizeAnchor>
  <cdr:relSizeAnchor xmlns:cdr="http://schemas.openxmlformats.org/drawingml/2006/chartDrawing">
    <cdr:from>
      <cdr:x>0.7469</cdr:x>
      <cdr:y>0.6953</cdr:y>
    </cdr:from>
    <cdr:to>
      <cdr:x>1</cdr:x>
      <cdr:y>0.98498</cdr:y>
    </cdr:to>
    <cdr:sp macro="" textlink="">
      <cdr:nvSpPr>
        <cdr:cNvPr id="3" name="TextBox 2">
          <a:extLst xmlns:a="http://schemas.openxmlformats.org/drawingml/2006/main">
            <a:ext uri="{FF2B5EF4-FFF2-40B4-BE49-F238E27FC236}">
              <a16:creationId xmlns:a16="http://schemas.microsoft.com/office/drawing/2014/main" id="{D604E3D3-FCDA-9665-0D82-6F3C9F274A57}"/>
            </a:ext>
          </a:extLst>
        </cdr:cNvPr>
        <cdr:cNvSpPr txBox="1"/>
      </cdr:nvSpPr>
      <cdr:spPr>
        <a:xfrm xmlns:a="http://schemas.openxmlformats.org/drawingml/2006/main">
          <a:off x="3743555" y="2437816"/>
          <a:ext cx="1268569" cy="1015663"/>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r>
            <a:rPr lang="en-US" sz="2000" dirty="0">
              <a:solidFill>
                <a:schemeClr val="tx2">
                  <a:lumMod val="75000"/>
                  <a:lumOff val="25000"/>
                </a:schemeClr>
              </a:solidFill>
              <a:latin typeface="Calibri" panose="020F0502020204030204" pitchFamily="34" charset="0"/>
              <a:cs typeface="Calibri" panose="020F0502020204030204" pitchFamily="34" charset="0"/>
            </a:rPr>
            <a:t>21-40 hours per week</a:t>
          </a:r>
        </a:p>
      </cdr:txBody>
    </cdr:sp>
  </cdr:relSizeAnchor>
  <cdr:relSizeAnchor xmlns:cdr="http://schemas.openxmlformats.org/drawingml/2006/chartDrawing">
    <cdr:from>
      <cdr:x>0.04864</cdr:x>
      <cdr:y>0.06988</cdr:y>
    </cdr:from>
    <cdr:to>
      <cdr:x>0.25793</cdr:x>
      <cdr:y>0.44734</cdr:y>
    </cdr:to>
    <cdr:sp macro="" textlink="">
      <cdr:nvSpPr>
        <cdr:cNvPr id="4" name="TextBox 3">
          <a:extLst xmlns:a="http://schemas.openxmlformats.org/drawingml/2006/main">
            <a:ext uri="{FF2B5EF4-FFF2-40B4-BE49-F238E27FC236}">
              <a16:creationId xmlns:a16="http://schemas.microsoft.com/office/drawing/2014/main" id="{8322C57B-D915-EAC4-66EA-84E413BAA9C1}"/>
            </a:ext>
          </a:extLst>
        </cdr:cNvPr>
        <cdr:cNvSpPr txBox="1"/>
      </cdr:nvSpPr>
      <cdr:spPr>
        <a:xfrm xmlns:a="http://schemas.openxmlformats.org/drawingml/2006/main">
          <a:off x="243790" y="245009"/>
          <a:ext cx="1048987" cy="1323439"/>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2000" dirty="0">
              <a:solidFill>
                <a:schemeClr val="tx2">
                  <a:lumMod val="75000"/>
                  <a:lumOff val="25000"/>
                </a:schemeClr>
              </a:solidFill>
              <a:latin typeface="Calibri" panose="020F0502020204030204" pitchFamily="34" charset="0"/>
              <a:cs typeface="Calibri" panose="020F0502020204030204" pitchFamily="34" charset="0"/>
            </a:rPr>
            <a:t>40+ hours per week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96B611C-D42C-49BF-9831-8E8F3D63B153}" type="datetimeFigureOut">
              <a:rPr lang="en-US" smtClean="0"/>
              <a:t>4/13/2024</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4A70986-197C-45CF-BFA0-35B4D1688FB4}" type="slidenum">
              <a:rPr lang="en-US" smtClean="0"/>
              <a:t>‹#›</a:t>
            </a:fld>
            <a:endParaRPr lang="en-US"/>
          </a:p>
        </p:txBody>
      </p:sp>
    </p:spTree>
    <p:extLst>
      <p:ext uri="{BB962C8B-B14F-4D97-AF65-F5344CB8AC3E}">
        <p14:creationId xmlns:p14="http://schemas.microsoft.com/office/powerpoint/2010/main" val="148935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a:t>
            </a:r>
          </a:p>
        </p:txBody>
      </p:sp>
      <p:sp>
        <p:nvSpPr>
          <p:cNvPr id="4" name="Slide Number Placeholder 3"/>
          <p:cNvSpPr>
            <a:spLocks noGrp="1"/>
          </p:cNvSpPr>
          <p:nvPr>
            <p:ph type="sldNum" sz="quarter" idx="5"/>
          </p:nvPr>
        </p:nvSpPr>
        <p:spPr/>
        <p:txBody>
          <a:bodyPr/>
          <a:lstStyle/>
          <a:p>
            <a:fld id="{9B0B593B-609E-4DA4-B92F-4FDD089501C0}" type="slidenum">
              <a:rPr lang="en-US" smtClean="0"/>
              <a:t>1</a:t>
            </a:fld>
            <a:endParaRPr lang="en-US"/>
          </a:p>
        </p:txBody>
      </p:sp>
    </p:spTree>
    <p:extLst>
      <p:ext uri="{BB962C8B-B14F-4D97-AF65-F5344CB8AC3E}">
        <p14:creationId xmlns:p14="http://schemas.microsoft.com/office/powerpoint/2010/main" val="4259756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Calibri" panose="020F0502020204030204" pitchFamily="34" charset="0"/>
                <a:cs typeface="Calibri" panose="020F0502020204030204" pitchFamily="34" charset="0"/>
              </a:rPr>
              <a:t>Natassia</a:t>
            </a:r>
          </a:p>
          <a:p>
            <a:r>
              <a:rPr lang="en-US" sz="1200" dirty="0">
                <a:solidFill>
                  <a:schemeClr val="tx1"/>
                </a:solidFill>
                <a:latin typeface="Calibri" panose="020F0502020204030204" pitchFamily="34" charset="0"/>
                <a:cs typeface="Calibri" panose="020F0502020204030204" pitchFamily="34" charset="0"/>
              </a:rPr>
              <a:t>A common thread we will look at is how WBL is related to post-graduation activities, so ‘let’s start with talking through WBL experiences. </a:t>
            </a:r>
          </a:p>
          <a:p>
            <a:endParaRPr lang="en-US" sz="1200" dirty="0">
              <a:solidFill>
                <a:schemeClr val="tx1"/>
              </a:solidFill>
              <a:latin typeface="Calibri" panose="020F0502020204030204" pitchFamily="34" charset="0"/>
              <a:cs typeface="Calibri" panose="020F0502020204030204" pitchFamily="34" charset="0"/>
            </a:endParaRPr>
          </a:p>
          <a:p>
            <a:r>
              <a:rPr lang="en-US" sz="1200" dirty="0">
                <a:solidFill>
                  <a:schemeClr val="tx1"/>
                </a:solidFill>
                <a:latin typeface="Calibri" panose="020F0502020204030204" pitchFamily="34" charset="0"/>
                <a:cs typeface="Calibri" panose="020F0502020204030204" pitchFamily="34" charset="0"/>
              </a:rPr>
              <a:t>Vo-techs: primarily co-ops (96%). </a:t>
            </a:r>
          </a:p>
          <a:p>
            <a:endParaRPr lang="en-US" sz="1200" dirty="0">
              <a:solidFill>
                <a:schemeClr val="tx1"/>
              </a:solidFill>
              <a:latin typeface="Calibri" panose="020F0502020204030204" pitchFamily="34" charset="0"/>
              <a:cs typeface="Calibri" panose="020F0502020204030204" pitchFamily="34" charset="0"/>
            </a:endParaRPr>
          </a:p>
          <a:p>
            <a:r>
              <a:rPr lang="en-US" sz="1200" dirty="0">
                <a:solidFill>
                  <a:schemeClr val="tx1"/>
                </a:solidFill>
                <a:latin typeface="Calibri" panose="020F0502020204030204" pitchFamily="34" charset="0"/>
                <a:cs typeface="Calibri" panose="020F0502020204030204" pitchFamily="34" charset="0"/>
              </a:rPr>
              <a:t>About 6% (67 students) completed more than one WBL experience.</a:t>
            </a:r>
          </a:p>
          <a:p>
            <a:r>
              <a:rPr lang="en-US" sz="1200" dirty="0">
                <a:solidFill>
                  <a:schemeClr val="tx1"/>
                </a:solidFill>
                <a:latin typeface="Calibri" panose="020F0502020204030204" pitchFamily="34" charset="0"/>
                <a:cs typeface="Calibri" panose="020F0502020204030204" pitchFamily="34" charset="0"/>
              </a:rPr>
              <a:t>Most WBL experiences (60%) take place at a location other than a school. </a:t>
            </a:r>
            <a:endParaRPr lang="en-US" dirty="0"/>
          </a:p>
        </p:txBody>
      </p:sp>
      <p:sp>
        <p:nvSpPr>
          <p:cNvPr id="4" name="Slide Number Placeholder 3"/>
          <p:cNvSpPr>
            <a:spLocks noGrp="1"/>
          </p:cNvSpPr>
          <p:nvPr>
            <p:ph type="sldNum" sz="quarter" idx="5"/>
          </p:nvPr>
        </p:nvSpPr>
        <p:spPr/>
        <p:txBody>
          <a:bodyPr/>
          <a:lstStyle/>
          <a:p>
            <a:fld id="{64A70986-197C-45CF-BFA0-35B4D1688FB4}" type="slidenum">
              <a:rPr lang="en-US" smtClean="0"/>
              <a:t>10</a:t>
            </a:fld>
            <a:endParaRPr lang="en-US"/>
          </a:p>
        </p:txBody>
      </p:sp>
    </p:spTree>
    <p:extLst>
      <p:ext uri="{BB962C8B-B14F-4D97-AF65-F5344CB8AC3E}">
        <p14:creationId xmlns:p14="http://schemas.microsoft.com/office/powerpoint/2010/main" val="2695816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Calibri" panose="020F0502020204030204" pitchFamily="34" charset="0"/>
                <a:cs typeface="Calibri" panose="020F0502020204030204" pitchFamily="34" charset="0"/>
              </a:rPr>
              <a:t>Natassia</a:t>
            </a:r>
          </a:p>
          <a:p>
            <a:r>
              <a:rPr lang="en-US" sz="1200" dirty="0">
                <a:solidFill>
                  <a:schemeClr val="tx1"/>
                </a:solidFill>
                <a:latin typeface="Calibri" panose="020F0502020204030204" pitchFamily="34" charset="0"/>
                <a:cs typeface="Calibri" panose="020F0502020204030204" pitchFamily="34" charset="0"/>
              </a:rPr>
              <a:t>About 5% (69 students) completed more than one WBL experience..</a:t>
            </a:r>
            <a:endParaRPr lang="en-US" dirty="0"/>
          </a:p>
        </p:txBody>
      </p:sp>
      <p:sp>
        <p:nvSpPr>
          <p:cNvPr id="4" name="Slide Number Placeholder 3"/>
          <p:cNvSpPr>
            <a:spLocks noGrp="1"/>
          </p:cNvSpPr>
          <p:nvPr>
            <p:ph type="sldNum" sz="quarter" idx="5"/>
          </p:nvPr>
        </p:nvSpPr>
        <p:spPr/>
        <p:txBody>
          <a:bodyPr/>
          <a:lstStyle/>
          <a:p>
            <a:fld id="{64A70986-197C-45CF-BFA0-35B4D1688FB4}" type="slidenum">
              <a:rPr lang="en-US" smtClean="0"/>
              <a:t>11</a:t>
            </a:fld>
            <a:endParaRPr lang="en-US"/>
          </a:p>
        </p:txBody>
      </p:sp>
    </p:spTree>
    <p:extLst>
      <p:ext uri="{BB962C8B-B14F-4D97-AF65-F5344CB8AC3E}">
        <p14:creationId xmlns:p14="http://schemas.microsoft.com/office/powerpoint/2010/main" val="317763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Natassia</a:t>
            </a:r>
          </a:p>
          <a:p>
            <a:endParaRPr lang="en-US" dirty="0"/>
          </a:p>
          <a:p>
            <a:r>
              <a:rPr lang="en-US" dirty="0"/>
              <a:t>Agreement with statements about exposure varied by county. New Castle and Kent were higher than Sussex  (68/69% vs 57% on exposure, 58% vs 40% on engagement) </a:t>
            </a:r>
          </a:p>
        </p:txBody>
      </p:sp>
      <p:sp>
        <p:nvSpPr>
          <p:cNvPr id="4" name="Slide Number Placeholder 3"/>
          <p:cNvSpPr>
            <a:spLocks noGrp="1"/>
          </p:cNvSpPr>
          <p:nvPr>
            <p:ph type="sldNum" sz="quarter" idx="5"/>
          </p:nvPr>
        </p:nvSpPr>
        <p:spPr/>
        <p:txBody>
          <a:bodyPr/>
          <a:lstStyle/>
          <a:p>
            <a:fld id="{64A70986-197C-45CF-BFA0-35B4D1688FB4}" type="slidenum">
              <a:rPr lang="en-US" smtClean="0"/>
              <a:t>12</a:t>
            </a:fld>
            <a:endParaRPr lang="en-US"/>
          </a:p>
        </p:txBody>
      </p:sp>
    </p:spTree>
    <p:extLst>
      <p:ext uri="{BB962C8B-B14F-4D97-AF65-F5344CB8AC3E}">
        <p14:creationId xmlns:p14="http://schemas.microsoft.com/office/powerpoint/2010/main" val="2750354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Natassia</a:t>
            </a:r>
          </a:p>
          <a:p>
            <a:r>
              <a:rPr lang="en-US" sz="1800" dirty="0">
                <a:effectLst/>
                <a:latin typeface="Segoe UI" panose="020B0502040204020203" pitchFamily="34" charset="0"/>
              </a:rPr>
              <a:t>Now lets look at what they are actually doing</a:t>
            </a:r>
          </a:p>
          <a:p>
            <a:endParaRPr lang="en-US" sz="1800" dirty="0">
              <a:effectLst/>
              <a:latin typeface="Segoe UI" panose="020B0502040204020203" pitchFamily="34" charset="0"/>
            </a:endParaRPr>
          </a:p>
          <a:p>
            <a:r>
              <a:rPr lang="en-US" sz="1800" dirty="0">
                <a:effectLst/>
                <a:latin typeface="Segoe UI" panose="020B0502040204020203" pitchFamily="34" charset="0"/>
              </a:rPr>
              <a:t>Looking at just schools we sampled last year: 70% are enrolled. Last year the stat was 72% for those schools, so this number is closer to what we had last year. College going rates must vary by region and school, and this year we had more schools as well as other regions.</a:t>
            </a:r>
            <a:endParaRPr lang="en-US" dirty="0"/>
          </a:p>
        </p:txBody>
      </p:sp>
      <p:sp>
        <p:nvSpPr>
          <p:cNvPr id="4" name="Slide Number Placeholder 3"/>
          <p:cNvSpPr>
            <a:spLocks noGrp="1"/>
          </p:cNvSpPr>
          <p:nvPr>
            <p:ph type="sldNum" sz="quarter" idx="5"/>
          </p:nvPr>
        </p:nvSpPr>
        <p:spPr/>
        <p:txBody>
          <a:bodyPr/>
          <a:lstStyle/>
          <a:p>
            <a:fld id="{64A70986-197C-45CF-BFA0-35B4D1688FB4}" type="slidenum">
              <a:rPr lang="en-US" smtClean="0"/>
              <a:t>13</a:t>
            </a:fld>
            <a:endParaRPr lang="en-US"/>
          </a:p>
        </p:txBody>
      </p:sp>
    </p:spTree>
    <p:extLst>
      <p:ext uri="{BB962C8B-B14F-4D97-AF65-F5344CB8AC3E}">
        <p14:creationId xmlns:p14="http://schemas.microsoft.com/office/powerpoint/2010/main" val="575856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Natassia</a:t>
            </a:r>
          </a:p>
          <a:p>
            <a:r>
              <a:rPr lang="en-US" dirty="0"/>
              <a:t>87% are enrolled full-time. </a:t>
            </a:r>
          </a:p>
        </p:txBody>
      </p:sp>
      <p:sp>
        <p:nvSpPr>
          <p:cNvPr id="4" name="Slide Number Placeholder 3"/>
          <p:cNvSpPr>
            <a:spLocks noGrp="1"/>
          </p:cNvSpPr>
          <p:nvPr>
            <p:ph type="sldNum" sz="quarter" idx="5"/>
          </p:nvPr>
        </p:nvSpPr>
        <p:spPr/>
        <p:txBody>
          <a:bodyPr/>
          <a:lstStyle/>
          <a:p>
            <a:fld id="{64A70986-197C-45CF-BFA0-35B4D1688FB4}" type="slidenum">
              <a:rPr lang="en-US" smtClean="0"/>
              <a:t>14</a:t>
            </a:fld>
            <a:endParaRPr lang="en-US"/>
          </a:p>
        </p:txBody>
      </p:sp>
    </p:spTree>
    <p:extLst>
      <p:ext uri="{BB962C8B-B14F-4D97-AF65-F5344CB8AC3E}">
        <p14:creationId xmlns:p14="http://schemas.microsoft.com/office/powerpoint/2010/main" val="3225731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Natassia</a:t>
            </a:r>
          </a:p>
          <a:p>
            <a:r>
              <a:rPr lang="en-US" dirty="0"/>
              <a:t>Excludes graduates who couldn’t remember their pathway (n=29)</a:t>
            </a:r>
          </a:p>
        </p:txBody>
      </p:sp>
      <p:sp>
        <p:nvSpPr>
          <p:cNvPr id="4" name="Slide Number Placeholder 3"/>
          <p:cNvSpPr>
            <a:spLocks noGrp="1"/>
          </p:cNvSpPr>
          <p:nvPr>
            <p:ph type="sldNum" sz="quarter" idx="5"/>
          </p:nvPr>
        </p:nvSpPr>
        <p:spPr/>
        <p:txBody>
          <a:bodyPr/>
          <a:lstStyle/>
          <a:p>
            <a:fld id="{64A70986-197C-45CF-BFA0-35B4D1688FB4}" type="slidenum">
              <a:rPr lang="en-US" smtClean="0"/>
              <a:t>15</a:t>
            </a:fld>
            <a:endParaRPr lang="en-US"/>
          </a:p>
        </p:txBody>
      </p:sp>
    </p:spTree>
    <p:extLst>
      <p:ext uri="{BB962C8B-B14F-4D97-AF65-F5344CB8AC3E}">
        <p14:creationId xmlns:p14="http://schemas.microsoft.com/office/powerpoint/2010/main" val="3269547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Calibri" panose="020F0502020204030204" pitchFamily="34" charset="0"/>
                <a:cs typeface="Calibri" panose="020F0502020204030204" pitchFamily="34" charset="0"/>
              </a:rPr>
              <a:t>Natassia</a:t>
            </a:r>
          </a:p>
          <a:p>
            <a:r>
              <a:rPr lang="en-US" sz="1200" b="0" dirty="0">
                <a:solidFill>
                  <a:schemeClr val="tx2">
                    <a:lumMod val="75000"/>
                    <a:lumOff val="25000"/>
                  </a:schemeClr>
                </a:solidFill>
                <a:latin typeface="Calibri" panose="020F0502020204030204" pitchFamily="34" charset="0"/>
                <a:cs typeface="Calibri" panose="020F0502020204030204" pitchFamily="34" charset="0"/>
              </a:rPr>
              <a:t>restaurants, fast food, coffee shops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2">
                    <a:lumMod val="75000"/>
                    <a:lumOff val="25000"/>
                  </a:schemeClr>
                </a:solidFill>
                <a:latin typeface="Calibri" panose="020F0502020204030204" pitchFamily="34" charset="0"/>
                <a:cs typeface="Calibri" panose="020F0502020204030204" pitchFamily="34" charset="0"/>
              </a:rPr>
              <a:t>(Amazon, Walmart, personal shopping)</a:t>
            </a:r>
          </a:p>
          <a:p>
            <a:endParaRPr lang="en-US" sz="1200" dirty="0">
              <a:solidFill>
                <a:schemeClr val="tx1"/>
              </a:solidFill>
              <a:latin typeface="Calibri" panose="020F0502020204030204" pitchFamily="34" charset="0"/>
              <a:cs typeface="Calibri" panose="020F0502020204030204" pitchFamily="34" charset="0"/>
            </a:endParaRPr>
          </a:p>
          <a:p>
            <a:r>
              <a:rPr lang="en-US" sz="1200" dirty="0">
                <a:solidFill>
                  <a:schemeClr val="tx1"/>
                </a:solidFill>
                <a:latin typeface="Calibri" panose="020F0502020204030204" pitchFamily="34" charset="0"/>
                <a:cs typeface="Calibri" panose="020F0502020204030204" pitchFamily="34" charset="0"/>
              </a:rPr>
              <a:t>The median annual wage for all employed graduates was $21,840  (n=947) </a:t>
            </a:r>
          </a:p>
          <a:p>
            <a:endParaRPr lang="en-US" sz="1200" dirty="0">
              <a:solidFill>
                <a:schemeClr val="tx1"/>
              </a:solidFill>
              <a:latin typeface="Calibri" panose="020F0502020204030204" pitchFamily="34" charset="0"/>
              <a:cs typeface="Calibri" panose="020F0502020204030204" pitchFamily="34" charset="0"/>
            </a:endParaRPr>
          </a:p>
          <a:p>
            <a:r>
              <a:rPr lang="en-US" sz="1200" dirty="0">
                <a:solidFill>
                  <a:schemeClr val="tx1"/>
                </a:solidFill>
                <a:latin typeface="Calibri" panose="020F0502020204030204" pitchFamily="34" charset="0"/>
                <a:cs typeface="Calibri" panose="020F0502020204030204" pitchFamily="34" charset="0"/>
              </a:rPr>
              <a:t>The most common jobs for graduates employed full time are health care (18%) and construction (18%)</a:t>
            </a:r>
          </a:p>
        </p:txBody>
      </p:sp>
      <p:sp>
        <p:nvSpPr>
          <p:cNvPr id="4" name="Slide Number Placeholder 3"/>
          <p:cNvSpPr>
            <a:spLocks noGrp="1"/>
          </p:cNvSpPr>
          <p:nvPr>
            <p:ph type="sldNum" sz="quarter" idx="5"/>
          </p:nvPr>
        </p:nvSpPr>
        <p:spPr/>
        <p:txBody>
          <a:bodyPr/>
          <a:lstStyle/>
          <a:p>
            <a:fld id="{64A70986-197C-45CF-BFA0-35B4D1688FB4}" type="slidenum">
              <a:rPr lang="en-US" smtClean="0"/>
              <a:t>16</a:t>
            </a:fld>
            <a:endParaRPr lang="en-US"/>
          </a:p>
        </p:txBody>
      </p:sp>
    </p:spTree>
    <p:extLst>
      <p:ext uri="{BB962C8B-B14F-4D97-AF65-F5344CB8AC3E}">
        <p14:creationId xmlns:p14="http://schemas.microsoft.com/office/powerpoint/2010/main" val="740917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Natassia</a:t>
            </a:r>
          </a:p>
          <a:p>
            <a:r>
              <a:rPr lang="en-US" dirty="0"/>
              <a:t>Friend/family: 42%</a:t>
            </a:r>
          </a:p>
          <a:p>
            <a:r>
              <a:rPr lang="en-US" dirty="0"/>
              <a:t>Online: 20%</a:t>
            </a:r>
          </a:p>
          <a:p>
            <a:r>
              <a:rPr lang="en-US" dirty="0"/>
              <a:t>Pathway instructor: 13%</a:t>
            </a:r>
          </a:p>
          <a:p>
            <a:r>
              <a:rPr lang="en-US" dirty="0"/>
              <a:t>WBL: 7%</a:t>
            </a:r>
          </a:p>
        </p:txBody>
      </p:sp>
      <p:sp>
        <p:nvSpPr>
          <p:cNvPr id="4" name="Slide Number Placeholder 3"/>
          <p:cNvSpPr>
            <a:spLocks noGrp="1"/>
          </p:cNvSpPr>
          <p:nvPr>
            <p:ph type="sldNum" sz="quarter" idx="5"/>
          </p:nvPr>
        </p:nvSpPr>
        <p:spPr/>
        <p:txBody>
          <a:bodyPr/>
          <a:lstStyle/>
          <a:p>
            <a:fld id="{64A70986-197C-45CF-BFA0-35B4D1688FB4}" type="slidenum">
              <a:rPr lang="en-US" smtClean="0"/>
              <a:t>17</a:t>
            </a:fld>
            <a:endParaRPr lang="en-US"/>
          </a:p>
        </p:txBody>
      </p:sp>
    </p:spTree>
    <p:extLst>
      <p:ext uri="{BB962C8B-B14F-4D97-AF65-F5344CB8AC3E}">
        <p14:creationId xmlns:p14="http://schemas.microsoft.com/office/powerpoint/2010/main" val="1983903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1200"/>
              </a:spcAft>
              <a:buFont typeface="Arial" panose="020B0604020202020204" pitchFamily="34" charset="0"/>
              <a:buNone/>
            </a:pPr>
            <a:r>
              <a:rPr lang="en-US" sz="1200" b="0" dirty="0">
                <a:solidFill>
                  <a:schemeClr val="tx1"/>
                </a:solidFill>
                <a:latin typeface="Calibri" panose="020F0502020204030204" pitchFamily="34" charset="0"/>
                <a:cs typeface="Calibri" panose="020F0502020204030204" pitchFamily="34" charset="0"/>
              </a:rPr>
              <a:t>Media wages for all graduates not enrolled: $31,200</a:t>
            </a:r>
          </a:p>
          <a:p>
            <a:pPr marL="0" indent="0">
              <a:lnSpc>
                <a:spcPct val="100000"/>
              </a:lnSpc>
              <a:spcAft>
                <a:spcPts val="1200"/>
              </a:spcAft>
              <a:buFont typeface="Arial" panose="020B0604020202020204" pitchFamily="34" charset="0"/>
              <a:buNone/>
            </a:pPr>
            <a:endParaRPr lang="en-US" sz="1200" b="0" dirty="0">
              <a:solidFill>
                <a:schemeClr val="tx1"/>
              </a:solidFill>
              <a:latin typeface="Calibri" panose="020F0502020204030204" pitchFamily="34" charset="0"/>
              <a:cs typeface="Calibri" panose="020F0502020204030204" pitchFamily="34" charset="0"/>
            </a:endParaRPr>
          </a:p>
          <a:p>
            <a:pPr marL="0" indent="0">
              <a:lnSpc>
                <a:spcPct val="100000"/>
              </a:lnSpc>
              <a:spcAft>
                <a:spcPts val="1200"/>
              </a:spcAft>
              <a:buFont typeface="Arial" panose="020B0604020202020204" pitchFamily="34" charset="0"/>
              <a:buNone/>
            </a:pPr>
            <a:r>
              <a:rPr lang="en-US" sz="1200" b="0" dirty="0">
                <a:solidFill>
                  <a:schemeClr val="tx1"/>
                </a:solidFill>
                <a:latin typeface="Calibri" panose="020F0502020204030204" pitchFamily="34" charset="0"/>
                <a:cs typeface="Calibri" panose="020F0502020204030204" pitchFamily="34" charset="0"/>
              </a:rPr>
              <a:t>The most common jobs for these graduates were in food service or hospitality (</a:t>
            </a:r>
            <a:r>
              <a:rPr lang="en-US" sz="1200" b="0" dirty="0">
                <a:solidFill>
                  <a:schemeClr val="tx1"/>
                </a:solidFill>
                <a:highlight>
                  <a:srgbClr val="FFFF00"/>
                </a:highlight>
                <a:latin typeface="Calibri" panose="020F0502020204030204" pitchFamily="34" charset="0"/>
                <a:cs typeface="Calibri" panose="020F0502020204030204" pitchFamily="34" charset="0"/>
              </a:rPr>
              <a:t>22</a:t>
            </a:r>
            <a:r>
              <a:rPr lang="en-US" sz="1200" b="0" dirty="0">
                <a:solidFill>
                  <a:schemeClr val="tx1"/>
                </a:solidFill>
                <a:latin typeface="Calibri" panose="020F0502020204030204" pitchFamily="34" charset="0"/>
                <a:cs typeface="Calibri" panose="020F0502020204030204" pitchFamily="34" charset="0"/>
              </a:rPr>
              <a:t>%) and retail (18%). Next highest were healthcare and social assistance (13%), personal care and service (</a:t>
            </a:r>
            <a:r>
              <a:rPr lang="en-US" sz="1200" b="0" dirty="0" err="1">
                <a:solidFill>
                  <a:schemeClr val="tx1"/>
                </a:solidFill>
                <a:latin typeface="Calibri" panose="020F0502020204030204" pitchFamily="34" charset="0"/>
                <a:cs typeface="Calibri" panose="020F0502020204030204" pitchFamily="34" charset="0"/>
              </a:rPr>
              <a:t>eg</a:t>
            </a:r>
            <a:r>
              <a:rPr lang="en-US" sz="1200" b="0" dirty="0">
                <a:solidFill>
                  <a:schemeClr val="tx1"/>
                </a:solidFill>
                <a:latin typeface="Calibri" panose="020F0502020204030204" pitchFamily="34" charset="0"/>
                <a:cs typeface="Calibri" panose="020F0502020204030204" pitchFamily="34" charset="0"/>
              </a:rPr>
              <a:t> hair, gym, dog walking) (11%) and construction (10%)</a:t>
            </a:r>
          </a:p>
          <a:p>
            <a:pPr marL="0" indent="0">
              <a:lnSpc>
                <a:spcPct val="100000"/>
              </a:lnSpc>
              <a:spcAft>
                <a:spcPts val="1200"/>
              </a:spcAft>
              <a:buFont typeface="Arial" panose="020B0604020202020204" pitchFamily="34" charset="0"/>
              <a:buNone/>
            </a:pPr>
            <a:endParaRPr lang="en-US" sz="1200" b="0" dirty="0">
              <a:solidFill>
                <a:schemeClr val="tx1"/>
              </a:solidFill>
              <a:latin typeface="Calibri" panose="020F0502020204030204" pitchFamily="34" charset="0"/>
              <a:cs typeface="Calibri" panose="020F0502020204030204" pitchFamily="34" charset="0"/>
            </a:endParaRPr>
          </a:p>
          <a:p>
            <a:pPr marL="0" indent="0">
              <a:lnSpc>
                <a:spcPct val="100000"/>
              </a:lnSpc>
              <a:spcAft>
                <a:spcPts val="1200"/>
              </a:spcAft>
              <a:buFont typeface="Arial" panose="020B0604020202020204" pitchFamily="34" charset="0"/>
              <a:buNone/>
            </a:pPr>
            <a:r>
              <a:rPr lang="en-US" sz="1200" dirty="0">
                <a:latin typeface="Calibri" panose="020F0502020204030204" pitchFamily="34" charset="0"/>
                <a:cs typeface="Calibri" panose="020F0502020204030204" pitchFamily="34" charset="0"/>
              </a:rPr>
              <a:t>59% reported receiving one or more employee benefits, such as paid time off or insurance.</a:t>
            </a:r>
            <a:endParaRPr lang="en-US" sz="1200" b="0" dirty="0">
              <a:solidFill>
                <a:schemeClr val="tx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4A70986-197C-45CF-BFA0-35B4D1688FB4}" type="slidenum">
              <a:rPr lang="en-US" smtClean="0"/>
              <a:t>18</a:t>
            </a:fld>
            <a:endParaRPr lang="en-US"/>
          </a:p>
        </p:txBody>
      </p:sp>
    </p:spTree>
    <p:extLst>
      <p:ext uri="{BB962C8B-B14F-4D97-AF65-F5344CB8AC3E}">
        <p14:creationId xmlns:p14="http://schemas.microsoft.com/office/powerpoint/2010/main" val="3005452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Natassia</a:t>
            </a:r>
          </a:p>
          <a:p>
            <a:r>
              <a:rPr lang="en-US" dirty="0"/>
              <a:t>Percentages are similar for people who are and are not enrolled in school. Its slightly higher for those working ft (47%)</a:t>
            </a:r>
          </a:p>
          <a:p>
            <a:r>
              <a:rPr lang="en-US" dirty="0"/>
              <a:t>Excludes graduates who don’t remember their completing a pathway.</a:t>
            </a:r>
          </a:p>
        </p:txBody>
      </p:sp>
      <p:sp>
        <p:nvSpPr>
          <p:cNvPr id="4" name="Slide Number Placeholder 3"/>
          <p:cNvSpPr>
            <a:spLocks noGrp="1"/>
          </p:cNvSpPr>
          <p:nvPr>
            <p:ph type="sldNum" sz="quarter" idx="5"/>
          </p:nvPr>
        </p:nvSpPr>
        <p:spPr/>
        <p:txBody>
          <a:bodyPr/>
          <a:lstStyle/>
          <a:p>
            <a:fld id="{64A70986-197C-45CF-BFA0-35B4D1688FB4}" type="slidenum">
              <a:rPr lang="en-US" smtClean="0"/>
              <a:t>19</a:t>
            </a:fld>
            <a:endParaRPr lang="en-US"/>
          </a:p>
        </p:txBody>
      </p:sp>
    </p:spTree>
    <p:extLst>
      <p:ext uri="{BB962C8B-B14F-4D97-AF65-F5344CB8AC3E}">
        <p14:creationId xmlns:p14="http://schemas.microsoft.com/office/powerpoint/2010/main" val="2054803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a:t>
            </a:r>
          </a:p>
        </p:txBody>
      </p:sp>
      <p:sp>
        <p:nvSpPr>
          <p:cNvPr id="4" name="Slide Number Placeholder 3"/>
          <p:cNvSpPr>
            <a:spLocks noGrp="1"/>
          </p:cNvSpPr>
          <p:nvPr>
            <p:ph type="sldNum" sz="quarter" idx="5"/>
          </p:nvPr>
        </p:nvSpPr>
        <p:spPr/>
        <p:txBody>
          <a:bodyPr/>
          <a:lstStyle/>
          <a:p>
            <a:fld id="{64A70986-197C-45CF-BFA0-35B4D1688FB4}" type="slidenum">
              <a:rPr lang="en-US" smtClean="0"/>
              <a:t>2</a:t>
            </a:fld>
            <a:endParaRPr lang="en-US"/>
          </a:p>
        </p:txBody>
      </p:sp>
    </p:spTree>
    <p:extLst>
      <p:ext uri="{BB962C8B-B14F-4D97-AF65-F5344CB8AC3E}">
        <p14:creationId xmlns:p14="http://schemas.microsoft.com/office/powerpoint/2010/main" val="3232713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Natassia</a:t>
            </a:r>
          </a:p>
          <a:p>
            <a:r>
              <a:rPr lang="en-US" dirty="0"/>
              <a:t>Excludes graduates who don’t remember their completing a pathway.</a:t>
            </a:r>
          </a:p>
        </p:txBody>
      </p:sp>
      <p:sp>
        <p:nvSpPr>
          <p:cNvPr id="4" name="Slide Number Placeholder 3"/>
          <p:cNvSpPr>
            <a:spLocks noGrp="1"/>
          </p:cNvSpPr>
          <p:nvPr>
            <p:ph type="sldNum" sz="quarter" idx="5"/>
          </p:nvPr>
        </p:nvSpPr>
        <p:spPr/>
        <p:txBody>
          <a:bodyPr/>
          <a:lstStyle/>
          <a:p>
            <a:fld id="{64A70986-197C-45CF-BFA0-35B4D1688FB4}" type="slidenum">
              <a:rPr lang="en-US" smtClean="0"/>
              <a:t>20</a:t>
            </a:fld>
            <a:endParaRPr lang="en-US"/>
          </a:p>
        </p:txBody>
      </p:sp>
    </p:spTree>
    <p:extLst>
      <p:ext uri="{BB962C8B-B14F-4D97-AF65-F5344CB8AC3E}">
        <p14:creationId xmlns:p14="http://schemas.microsoft.com/office/powerpoint/2010/main" val="3371593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a:t>
            </a:r>
          </a:p>
        </p:txBody>
      </p:sp>
      <p:sp>
        <p:nvSpPr>
          <p:cNvPr id="4" name="Slide Number Placeholder 3"/>
          <p:cNvSpPr>
            <a:spLocks noGrp="1"/>
          </p:cNvSpPr>
          <p:nvPr>
            <p:ph type="sldNum" sz="quarter" idx="5"/>
          </p:nvPr>
        </p:nvSpPr>
        <p:spPr/>
        <p:txBody>
          <a:bodyPr/>
          <a:lstStyle/>
          <a:p>
            <a:fld id="{0776C0A2-4080-4189-A8DB-A499695F7A9F}" type="slidenum">
              <a:rPr lang="en-US" smtClean="0"/>
              <a:t>21</a:t>
            </a:fld>
            <a:endParaRPr lang="en-US" dirty="0"/>
          </a:p>
        </p:txBody>
      </p:sp>
    </p:spTree>
    <p:extLst>
      <p:ext uri="{BB962C8B-B14F-4D97-AF65-F5344CB8AC3E}">
        <p14:creationId xmlns:p14="http://schemas.microsoft.com/office/powerpoint/2010/main" val="3366896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a:t>
            </a:r>
          </a:p>
        </p:txBody>
      </p:sp>
      <p:sp>
        <p:nvSpPr>
          <p:cNvPr id="4" name="Slide Number Placeholder 3"/>
          <p:cNvSpPr>
            <a:spLocks noGrp="1"/>
          </p:cNvSpPr>
          <p:nvPr>
            <p:ph type="sldNum" sz="quarter" idx="5"/>
          </p:nvPr>
        </p:nvSpPr>
        <p:spPr/>
        <p:txBody>
          <a:bodyPr/>
          <a:lstStyle/>
          <a:p>
            <a:fld id="{64A70986-197C-45CF-BFA0-35B4D1688FB4}" type="slidenum">
              <a:rPr lang="en-US" smtClean="0"/>
              <a:t>22</a:t>
            </a:fld>
            <a:endParaRPr lang="en-US"/>
          </a:p>
        </p:txBody>
      </p:sp>
    </p:spTree>
    <p:extLst>
      <p:ext uri="{BB962C8B-B14F-4D97-AF65-F5344CB8AC3E}">
        <p14:creationId xmlns:p14="http://schemas.microsoft.com/office/powerpoint/2010/main" val="690119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a:t>
            </a:r>
          </a:p>
        </p:txBody>
      </p:sp>
      <p:sp>
        <p:nvSpPr>
          <p:cNvPr id="4" name="Slide Number Placeholder 3"/>
          <p:cNvSpPr>
            <a:spLocks noGrp="1"/>
          </p:cNvSpPr>
          <p:nvPr>
            <p:ph type="sldNum" sz="quarter" idx="5"/>
          </p:nvPr>
        </p:nvSpPr>
        <p:spPr/>
        <p:txBody>
          <a:bodyPr/>
          <a:lstStyle/>
          <a:p>
            <a:fld id="{64A70986-197C-45CF-BFA0-35B4D1688FB4}" type="slidenum">
              <a:rPr lang="en-US" smtClean="0"/>
              <a:t>23</a:t>
            </a:fld>
            <a:endParaRPr lang="en-US"/>
          </a:p>
        </p:txBody>
      </p:sp>
    </p:spTree>
    <p:extLst>
      <p:ext uri="{BB962C8B-B14F-4D97-AF65-F5344CB8AC3E}">
        <p14:creationId xmlns:p14="http://schemas.microsoft.com/office/powerpoint/2010/main" val="2695671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2">
                    <a:lumMod val="75000"/>
                    <a:lumOff val="25000"/>
                  </a:schemeClr>
                </a:solidFill>
                <a:cs typeface="Futura Medium" panose="020B0602020204020303" pitchFamily="34" charset="-79"/>
              </a:rPr>
              <a:t>Sandra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2">
                  <a:lumMod val="75000"/>
                  <a:lumOff val="25000"/>
                </a:schemeClr>
              </a:solidFill>
              <a:cs typeface="Futura Medium" panose="020B0602020204020303" pitchFamily="34" charset="-79"/>
            </a:endParaRPr>
          </a:p>
        </p:txBody>
      </p:sp>
      <p:sp>
        <p:nvSpPr>
          <p:cNvPr id="4" name="Slide Number Placeholder 3"/>
          <p:cNvSpPr>
            <a:spLocks noGrp="1"/>
          </p:cNvSpPr>
          <p:nvPr>
            <p:ph type="sldNum" sz="quarter" idx="5"/>
          </p:nvPr>
        </p:nvSpPr>
        <p:spPr/>
        <p:txBody>
          <a:bodyPr/>
          <a:lstStyle/>
          <a:p>
            <a:fld id="{0776C0A2-4080-4189-A8DB-A499695F7A9F}" type="slidenum">
              <a:rPr lang="en-US" smtClean="0"/>
              <a:t>24</a:t>
            </a:fld>
            <a:endParaRPr lang="en-US" dirty="0"/>
          </a:p>
        </p:txBody>
      </p:sp>
    </p:spTree>
    <p:extLst>
      <p:ext uri="{BB962C8B-B14F-4D97-AF65-F5344CB8AC3E}">
        <p14:creationId xmlns:p14="http://schemas.microsoft.com/office/powerpoint/2010/main" val="2045609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a:t>
            </a:r>
          </a:p>
        </p:txBody>
      </p:sp>
      <p:sp>
        <p:nvSpPr>
          <p:cNvPr id="4" name="Slide Number Placeholder 3"/>
          <p:cNvSpPr>
            <a:spLocks noGrp="1"/>
          </p:cNvSpPr>
          <p:nvPr>
            <p:ph type="sldNum" sz="quarter" idx="5"/>
          </p:nvPr>
        </p:nvSpPr>
        <p:spPr/>
        <p:txBody>
          <a:bodyPr/>
          <a:lstStyle/>
          <a:p>
            <a:fld id="{0776C0A2-4080-4189-A8DB-A499695F7A9F}" type="slidenum">
              <a:rPr lang="en-US" smtClean="0"/>
              <a:t>25</a:t>
            </a:fld>
            <a:endParaRPr lang="en-US" dirty="0"/>
          </a:p>
        </p:txBody>
      </p:sp>
    </p:spTree>
    <p:extLst>
      <p:ext uri="{BB962C8B-B14F-4D97-AF65-F5344CB8AC3E}">
        <p14:creationId xmlns:p14="http://schemas.microsoft.com/office/powerpoint/2010/main" val="1678722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a:t>
            </a:r>
          </a:p>
        </p:txBody>
      </p:sp>
      <p:sp>
        <p:nvSpPr>
          <p:cNvPr id="4" name="Slide Number Placeholder 3"/>
          <p:cNvSpPr>
            <a:spLocks noGrp="1"/>
          </p:cNvSpPr>
          <p:nvPr>
            <p:ph type="sldNum" sz="quarter" idx="5"/>
          </p:nvPr>
        </p:nvSpPr>
        <p:spPr/>
        <p:txBody>
          <a:bodyPr/>
          <a:lstStyle/>
          <a:p>
            <a:fld id="{9B0B593B-609E-4DA4-B92F-4FDD089501C0}" type="slidenum">
              <a:rPr lang="en-US" smtClean="0"/>
              <a:t>26</a:t>
            </a:fld>
            <a:endParaRPr lang="en-US" dirty="0"/>
          </a:p>
        </p:txBody>
      </p:sp>
    </p:spTree>
    <p:extLst>
      <p:ext uri="{BB962C8B-B14F-4D97-AF65-F5344CB8AC3E}">
        <p14:creationId xmlns:p14="http://schemas.microsoft.com/office/powerpoint/2010/main" val="302991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solidFill>
                <a:latin typeface="Futura Medium" panose="020B0602020204020303" pitchFamily="34" charset="-79"/>
                <a:cs typeface="Futura Medium" panose="020B0602020204020303" pitchFamily="34" charset="-79"/>
              </a:rPr>
              <a:t>Sandra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solidFill>
                <a:latin typeface="Futura Medium" panose="020B0602020204020303" pitchFamily="34" charset="-79"/>
                <a:cs typeface="Futura Medium" panose="020B0602020204020303" pitchFamily="34" charset="-79"/>
              </a:rPr>
              <a:t>Understanding the connection between pathway courses, work-based learning, and employment and education outcomes can provide evidence on how to promote student success during high school and beyond.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0" dirty="0">
                <a:solidFill>
                  <a:schemeClr val="accent5"/>
                </a:solidFill>
                <a:latin typeface="Futura Medium" panose="020B0602020204020303" pitchFamily="34" charset="-79"/>
                <a:cs typeface="Futura Medium" panose="020B0602020204020303" pitchFamily="34" charset="-79"/>
              </a:rPr>
              <a:t>Multiple foundations, other funding sources, and public and private organizations have contributed to the development of Delaware pathways. This study provides evidence on the results of these investments and efforts.</a:t>
            </a:r>
            <a:endParaRPr lang="en-US"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5"/>
              </a:solidFill>
              <a:latin typeface="Futura Medium" panose="020B0602020204020303" pitchFamily="34" charset="-79"/>
              <a:cs typeface="Futura Medium" panose="020B0602020204020303" pitchFamily="34" charset="-79"/>
            </a:endParaRPr>
          </a:p>
          <a:p>
            <a:endParaRPr lang="en-US" dirty="0"/>
          </a:p>
        </p:txBody>
      </p:sp>
      <p:sp>
        <p:nvSpPr>
          <p:cNvPr id="4" name="Slide Number Placeholder 3"/>
          <p:cNvSpPr>
            <a:spLocks noGrp="1"/>
          </p:cNvSpPr>
          <p:nvPr>
            <p:ph type="sldNum" sz="quarter" idx="5"/>
          </p:nvPr>
        </p:nvSpPr>
        <p:spPr/>
        <p:txBody>
          <a:bodyPr/>
          <a:lstStyle/>
          <a:p>
            <a:fld id="{64A70986-197C-45CF-BFA0-35B4D1688FB4}" type="slidenum">
              <a:rPr lang="en-US" smtClean="0"/>
              <a:t>3</a:t>
            </a:fld>
            <a:endParaRPr lang="en-US"/>
          </a:p>
        </p:txBody>
      </p:sp>
    </p:spTree>
    <p:extLst>
      <p:ext uri="{BB962C8B-B14F-4D97-AF65-F5344CB8AC3E}">
        <p14:creationId xmlns:p14="http://schemas.microsoft.com/office/powerpoint/2010/main" val="2992304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solidFill>
                <a:latin typeface="Calibri" panose="020F0502020204030204" pitchFamily="34" charset="0"/>
                <a:cs typeface="Calibri" panose="020F0502020204030204" pitchFamily="34" charset="0"/>
              </a:rPr>
              <a:t>Sandra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solidFill>
                <a:latin typeface="Calibri" panose="020F0502020204030204" pitchFamily="34" charset="0"/>
                <a:cs typeface="Calibri" panose="020F0502020204030204" pitchFamily="34" charset="0"/>
              </a:rPr>
              <a:t>Courses to provide the skills needed for employment or further education in an occupational field, such as health care, architecture and construction, and  information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solidFill>
                <a:latin typeface="Calibri" panose="020F0502020204030204" pitchFamily="34" charset="0"/>
                <a:cs typeface="Calibri" panose="020F0502020204030204" pitchFamily="34" charset="0"/>
              </a:rPr>
              <a:t>Most pathway programs allow students to earn college credits and credentials related to their pathway field of choice.</a:t>
            </a:r>
          </a:p>
          <a:p>
            <a:pPr marL="742950" lvl="1" indent="-285750">
              <a:spcAft>
                <a:spcPts val="600"/>
              </a:spcAft>
              <a:buFont typeface="Arial" panose="020B0604020202020204" pitchFamily="34" charset="0"/>
              <a:buChar char="•"/>
            </a:pPr>
            <a:r>
              <a:rPr lang="en-US" sz="1800" dirty="0">
                <a:solidFill>
                  <a:schemeClr val="accent5"/>
                </a:solidFill>
                <a:latin typeface="Calibri" panose="020F0502020204030204" pitchFamily="34" charset="0"/>
                <a:cs typeface="Calibri" panose="020F0502020204030204" pitchFamily="34" charset="0"/>
              </a:rPr>
              <a:t>Pathways students participate in experiences which may be short-term awareness and exploration activities, such as workplace tours or job shadows.</a:t>
            </a:r>
          </a:p>
          <a:p>
            <a:pPr marL="742950" lvl="1" indent="-285750">
              <a:spcAft>
                <a:spcPts val="3000"/>
              </a:spcAft>
              <a:buFont typeface="Arial" panose="020B0604020202020204" pitchFamily="34" charset="0"/>
              <a:buChar char="•"/>
            </a:pPr>
            <a:r>
              <a:rPr lang="en-US" sz="1800" dirty="0">
                <a:solidFill>
                  <a:schemeClr val="accent5"/>
                </a:solidFill>
                <a:latin typeface="Calibri" panose="020F0502020204030204" pitchFamily="34" charset="0"/>
                <a:cs typeface="Calibri" panose="020F0502020204030204" pitchFamily="34" charset="0"/>
              </a:rPr>
              <a:t>This report focuses on immersive experiences, such as internships or co-ops that can range from a few hours a week to full time, typically over weeks or months.</a:t>
            </a:r>
            <a:endParaRPr lang="en-US" sz="1800" b="1" dirty="0">
              <a:solidFill>
                <a:schemeClr val="accent5"/>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solidFill>
                <a:latin typeface="Calibri" panose="020F0502020204030204" pitchFamily="34" charset="0"/>
                <a:cs typeface="Calibri" panose="020F0502020204030204" pitchFamily="34" charset="0"/>
              </a:rPr>
              <a:t>The types of pathways programs available to students and their content varies by school.</a:t>
            </a:r>
          </a:p>
        </p:txBody>
      </p:sp>
      <p:sp>
        <p:nvSpPr>
          <p:cNvPr id="4" name="Slide Number Placeholder 3"/>
          <p:cNvSpPr>
            <a:spLocks noGrp="1"/>
          </p:cNvSpPr>
          <p:nvPr>
            <p:ph type="sldNum" sz="quarter" idx="5"/>
          </p:nvPr>
        </p:nvSpPr>
        <p:spPr/>
        <p:txBody>
          <a:bodyPr/>
          <a:lstStyle/>
          <a:p>
            <a:fld id="{0776C0A2-4080-4189-A8DB-A499695F7A9F}" type="slidenum">
              <a:rPr lang="en-US" smtClean="0"/>
              <a:t>4</a:t>
            </a:fld>
            <a:endParaRPr lang="en-US" dirty="0"/>
          </a:p>
        </p:txBody>
      </p:sp>
    </p:spTree>
    <p:extLst>
      <p:ext uri="{BB962C8B-B14F-4D97-AF65-F5344CB8AC3E}">
        <p14:creationId xmlns:p14="http://schemas.microsoft.com/office/powerpoint/2010/main" val="88093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a:t>
            </a:r>
          </a:p>
          <a:p>
            <a:r>
              <a:rPr lang="en-US" dirty="0"/>
              <a:t>Limitations:</a:t>
            </a:r>
          </a:p>
          <a:p>
            <a:pPr marL="171450" indent="-171450">
              <a:buFont typeface="Arial" panose="020B0604020202020204" pitchFamily="34" charset="0"/>
              <a:buChar char="•"/>
            </a:pPr>
            <a:r>
              <a:rPr lang="en-US" dirty="0"/>
              <a:t>Not a representative or a random sample</a:t>
            </a:r>
          </a:p>
          <a:p>
            <a:pPr marL="171450" indent="-171450">
              <a:buFont typeface="Arial" panose="020B0604020202020204" pitchFamily="34" charset="0"/>
              <a:buChar char="•"/>
            </a:pPr>
            <a:r>
              <a:rPr lang="en-US" dirty="0"/>
              <a:t>68% response rate</a:t>
            </a:r>
          </a:p>
        </p:txBody>
      </p:sp>
      <p:sp>
        <p:nvSpPr>
          <p:cNvPr id="4" name="Slide Number Placeholder 3"/>
          <p:cNvSpPr>
            <a:spLocks noGrp="1"/>
          </p:cNvSpPr>
          <p:nvPr>
            <p:ph type="sldNum" sz="quarter" idx="5"/>
          </p:nvPr>
        </p:nvSpPr>
        <p:spPr/>
        <p:txBody>
          <a:bodyPr/>
          <a:lstStyle/>
          <a:p>
            <a:fld id="{0776C0A2-4080-4189-A8DB-A499695F7A9F}" type="slidenum">
              <a:rPr lang="en-US" smtClean="0"/>
              <a:t>5</a:t>
            </a:fld>
            <a:endParaRPr lang="en-US" dirty="0"/>
          </a:p>
        </p:txBody>
      </p:sp>
    </p:spTree>
    <p:extLst>
      <p:ext uri="{BB962C8B-B14F-4D97-AF65-F5344CB8AC3E}">
        <p14:creationId xmlns:p14="http://schemas.microsoft.com/office/powerpoint/2010/main" val="2589800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a:t>
            </a:r>
          </a:p>
          <a:p>
            <a:r>
              <a:rPr lang="en-US" dirty="0"/>
              <a:t>Context of the study; limitations of existing data sources.</a:t>
            </a:r>
          </a:p>
          <a:p>
            <a:r>
              <a:rPr lang="en-US" dirty="0"/>
              <a:t>match rate varies by year</a:t>
            </a:r>
          </a:p>
        </p:txBody>
      </p:sp>
      <p:sp>
        <p:nvSpPr>
          <p:cNvPr id="4" name="Slide Number Placeholder 3"/>
          <p:cNvSpPr>
            <a:spLocks noGrp="1"/>
          </p:cNvSpPr>
          <p:nvPr>
            <p:ph type="sldNum" sz="quarter" idx="5"/>
          </p:nvPr>
        </p:nvSpPr>
        <p:spPr/>
        <p:txBody>
          <a:bodyPr/>
          <a:lstStyle/>
          <a:p>
            <a:fld id="{64A70986-197C-45CF-BFA0-35B4D1688FB4}" type="slidenum">
              <a:rPr lang="en-US" smtClean="0"/>
              <a:t>6</a:t>
            </a:fld>
            <a:endParaRPr lang="en-US"/>
          </a:p>
        </p:txBody>
      </p:sp>
    </p:spTree>
    <p:extLst>
      <p:ext uri="{BB962C8B-B14F-4D97-AF65-F5344CB8AC3E}">
        <p14:creationId xmlns:p14="http://schemas.microsoft.com/office/powerpoint/2010/main" val="1096197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a:t>
            </a:r>
          </a:p>
        </p:txBody>
      </p:sp>
      <p:sp>
        <p:nvSpPr>
          <p:cNvPr id="4" name="Slide Number Placeholder 3"/>
          <p:cNvSpPr>
            <a:spLocks noGrp="1"/>
          </p:cNvSpPr>
          <p:nvPr>
            <p:ph type="sldNum" sz="quarter" idx="5"/>
          </p:nvPr>
        </p:nvSpPr>
        <p:spPr/>
        <p:txBody>
          <a:bodyPr/>
          <a:lstStyle/>
          <a:p>
            <a:fld id="{0776C0A2-4080-4189-A8DB-A499695F7A9F}" type="slidenum">
              <a:rPr lang="en-US" smtClean="0"/>
              <a:t>7</a:t>
            </a:fld>
            <a:endParaRPr lang="en-US" dirty="0"/>
          </a:p>
        </p:txBody>
      </p:sp>
    </p:spTree>
    <p:extLst>
      <p:ext uri="{BB962C8B-B14F-4D97-AF65-F5344CB8AC3E}">
        <p14:creationId xmlns:p14="http://schemas.microsoft.com/office/powerpoint/2010/main" val="2729149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Natassia</a:t>
            </a:r>
          </a:p>
          <a:p>
            <a:r>
              <a:rPr lang="en-US" dirty="0"/>
              <a:t>Today we are focusing on findings from the 2023 graduates (those who finished school last spring. </a:t>
            </a:r>
          </a:p>
          <a:p>
            <a:endParaRPr lang="en-US" dirty="0"/>
          </a:p>
          <a:p>
            <a:r>
              <a:rPr lang="en-US" dirty="0"/>
              <a:t>This is a much bigger group than the first year (500 students in Y1) and more districts across different counties (a majority were in New Castle). </a:t>
            </a:r>
          </a:p>
        </p:txBody>
      </p:sp>
      <p:sp>
        <p:nvSpPr>
          <p:cNvPr id="4" name="Slide Number Placeholder 3"/>
          <p:cNvSpPr>
            <a:spLocks noGrp="1"/>
          </p:cNvSpPr>
          <p:nvPr>
            <p:ph type="sldNum" sz="quarter" idx="5"/>
          </p:nvPr>
        </p:nvSpPr>
        <p:spPr/>
        <p:txBody>
          <a:bodyPr/>
          <a:lstStyle/>
          <a:p>
            <a:fld id="{0776C0A2-4080-4189-A8DB-A499695F7A9F}" type="slidenum">
              <a:rPr lang="en-US" smtClean="0"/>
              <a:t>8</a:t>
            </a:fld>
            <a:endParaRPr lang="en-US" dirty="0"/>
          </a:p>
        </p:txBody>
      </p:sp>
    </p:spTree>
    <p:extLst>
      <p:ext uri="{BB962C8B-B14F-4D97-AF65-F5344CB8AC3E}">
        <p14:creationId xmlns:p14="http://schemas.microsoft.com/office/powerpoint/2010/main" val="295033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Natassia</a:t>
            </a:r>
          </a:p>
          <a:p>
            <a:endParaRPr lang="en-US" dirty="0"/>
          </a:p>
          <a:p>
            <a:r>
              <a:rPr lang="en-US" dirty="0"/>
              <a:t>Much better representation this year. </a:t>
            </a:r>
          </a:p>
          <a:p>
            <a:pPr marL="171450" indent="-171450">
              <a:buFont typeface="Arial" panose="020B0604020202020204" pitchFamily="34" charset="0"/>
              <a:buChar char="•"/>
            </a:pPr>
            <a:r>
              <a:rPr lang="en-US" dirty="0"/>
              <a:t>From 5 to 10 districts and 500 to 2600 students. </a:t>
            </a:r>
          </a:p>
          <a:p>
            <a:pPr marL="171450" indent="-171450">
              <a:buFont typeface="Arial" panose="020B0604020202020204" pitchFamily="34" charset="0"/>
              <a:buChar char="•"/>
            </a:pPr>
            <a:r>
              <a:rPr lang="en-US" dirty="0"/>
              <a:t>64% New Castle, 15% Kent, 21% Sussex</a:t>
            </a:r>
          </a:p>
          <a:p>
            <a:endParaRPr lang="en-US" dirty="0"/>
          </a:p>
        </p:txBody>
      </p:sp>
      <p:sp>
        <p:nvSpPr>
          <p:cNvPr id="4" name="Slide Number Placeholder 3"/>
          <p:cNvSpPr>
            <a:spLocks noGrp="1"/>
          </p:cNvSpPr>
          <p:nvPr>
            <p:ph type="sldNum" sz="quarter" idx="5"/>
          </p:nvPr>
        </p:nvSpPr>
        <p:spPr/>
        <p:txBody>
          <a:bodyPr/>
          <a:lstStyle/>
          <a:p>
            <a:fld id="{64A70986-197C-45CF-BFA0-35B4D1688FB4}" type="slidenum">
              <a:rPr lang="en-US" smtClean="0"/>
              <a:t>9</a:t>
            </a:fld>
            <a:endParaRPr lang="en-US"/>
          </a:p>
        </p:txBody>
      </p:sp>
    </p:spTree>
    <p:extLst>
      <p:ext uri="{BB962C8B-B14F-4D97-AF65-F5344CB8AC3E}">
        <p14:creationId xmlns:p14="http://schemas.microsoft.com/office/powerpoint/2010/main" val="3856253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ata Placema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8B24-E71B-4E13-BB9F-13475E83D080}"/>
              </a:ext>
            </a:extLst>
          </p:cNvPr>
          <p:cNvSpPr>
            <a:spLocks noGrp="1"/>
          </p:cNvSpPr>
          <p:nvPr>
            <p:ph type="title" hasCustomPrompt="1"/>
          </p:nvPr>
        </p:nvSpPr>
        <p:spPr>
          <a:xfrm>
            <a:off x="228600" y="228600"/>
            <a:ext cx="11722100" cy="560420"/>
          </a:xfrm>
          <a:solidFill>
            <a:schemeClr val="accent1"/>
          </a:solidFill>
        </p:spPr>
        <p:txBody>
          <a:bodyPr>
            <a:normAutofit/>
          </a:bodyPr>
          <a:lstStyle>
            <a:lvl1pPr>
              <a:defRPr sz="3000">
                <a:solidFill>
                  <a:schemeClr val="bg1"/>
                </a:solidFill>
              </a:defRPr>
            </a:lvl1pPr>
          </a:lstStyle>
          <a:p>
            <a:r>
              <a:rPr lang="en-US" dirty="0"/>
              <a:t>Title of Data Placemat Here</a:t>
            </a:r>
          </a:p>
        </p:txBody>
      </p:sp>
      <p:sp>
        <p:nvSpPr>
          <p:cNvPr id="7" name="Content Placeholder 6">
            <a:extLst>
              <a:ext uri="{FF2B5EF4-FFF2-40B4-BE49-F238E27FC236}">
                <a16:creationId xmlns:a16="http://schemas.microsoft.com/office/drawing/2014/main" id="{1B007C1D-A094-4D6B-8BBC-BDBF56FE225E}"/>
              </a:ext>
            </a:extLst>
          </p:cNvPr>
          <p:cNvSpPr>
            <a:spLocks noGrp="1"/>
          </p:cNvSpPr>
          <p:nvPr>
            <p:ph sz="quarter" idx="10" hasCustomPrompt="1"/>
          </p:nvPr>
        </p:nvSpPr>
        <p:spPr>
          <a:xfrm>
            <a:off x="228600" y="6629400"/>
            <a:ext cx="7769224" cy="2276474"/>
          </a:xfrm>
          <a:pattFill prst="ltUpDiag">
            <a:fgClr>
              <a:schemeClr val="accent6"/>
            </a:fgClr>
            <a:bgClr>
              <a:schemeClr val="bg1"/>
            </a:bgClr>
          </a:pattFill>
        </p:spPr>
        <p:txBody>
          <a:bodyPr>
            <a:normAutofit/>
          </a:bodyPr>
          <a:lstStyle>
            <a:lvl1pPr marL="0" indent="0">
              <a:buNone/>
              <a:defRPr sz="2000"/>
            </a:lvl1pPr>
          </a:lstStyle>
          <a:p>
            <a:pPr lvl="0"/>
            <a:r>
              <a:rPr lang="en-US" dirty="0"/>
              <a:t>Chart Placeholder</a:t>
            </a:r>
          </a:p>
        </p:txBody>
      </p:sp>
      <p:sp>
        <p:nvSpPr>
          <p:cNvPr id="9" name="Text Placeholder 8">
            <a:extLst>
              <a:ext uri="{FF2B5EF4-FFF2-40B4-BE49-F238E27FC236}">
                <a16:creationId xmlns:a16="http://schemas.microsoft.com/office/drawing/2014/main" id="{F693B123-913E-4E66-84C9-229CB164B17A}"/>
              </a:ext>
            </a:extLst>
          </p:cNvPr>
          <p:cNvSpPr>
            <a:spLocks noGrp="1"/>
          </p:cNvSpPr>
          <p:nvPr>
            <p:ph type="body" sz="quarter" idx="11" hasCustomPrompt="1"/>
          </p:nvPr>
        </p:nvSpPr>
        <p:spPr>
          <a:xfrm>
            <a:off x="228600" y="6108752"/>
            <a:ext cx="7769224" cy="496587"/>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0" name="Text Placeholder 8">
            <a:extLst>
              <a:ext uri="{FF2B5EF4-FFF2-40B4-BE49-F238E27FC236}">
                <a16:creationId xmlns:a16="http://schemas.microsoft.com/office/drawing/2014/main" id="{D4A331D8-2E47-499D-9110-934310F6FC90}"/>
              </a:ext>
            </a:extLst>
          </p:cNvPr>
          <p:cNvSpPr>
            <a:spLocks noGrp="1"/>
          </p:cNvSpPr>
          <p:nvPr>
            <p:ph type="body" sz="quarter" idx="12" hasCustomPrompt="1"/>
          </p:nvPr>
        </p:nvSpPr>
        <p:spPr>
          <a:xfrm>
            <a:off x="228600" y="829847"/>
            <a:ext cx="7769224" cy="2195876"/>
          </a:xfrm>
          <a:solidFill>
            <a:schemeClr val="bg2"/>
          </a:solidFill>
        </p:spPr>
        <p:txBody>
          <a:bodyPr>
            <a:normAutofit/>
          </a:bodyPr>
          <a:lstStyle>
            <a:lvl1pPr marL="0" indent="0">
              <a:lnSpc>
                <a:spcPct val="100000"/>
              </a:lnSpc>
              <a:buNone/>
              <a:defRPr sz="1500">
                <a:solidFill>
                  <a:schemeClr val="tx1">
                    <a:lumMod val="75000"/>
                  </a:schemeClr>
                </a:solidFill>
              </a:defRPr>
            </a:lvl1pPr>
          </a:lstStyle>
          <a:p>
            <a:pPr lvl="0"/>
            <a:r>
              <a:rPr lang="en-US" dirty="0"/>
              <a:t>Background text or overview of data placemat.</a:t>
            </a:r>
          </a:p>
        </p:txBody>
      </p:sp>
      <p:sp>
        <p:nvSpPr>
          <p:cNvPr id="11" name="Content Placeholder 6">
            <a:extLst>
              <a:ext uri="{FF2B5EF4-FFF2-40B4-BE49-F238E27FC236}">
                <a16:creationId xmlns:a16="http://schemas.microsoft.com/office/drawing/2014/main" id="{E46DA76E-D2D2-4903-99A9-09A6AEFA600E}"/>
              </a:ext>
            </a:extLst>
          </p:cNvPr>
          <p:cNvSpPr>
            <a:spLocks noGrp="1"/>
          </p:cNvSpPr>
          <p:nvPr>
            <p:ph sz="quarter" idx="13" hasCustomPrompt="1"/>
          </p:nvPr>
        </p:nvSpPr>
        <p:spPr>
          <a:xfrm>
            <a:off x="228600" y="3690939"/>
            <a:ext cx="3780086" cy="2276474"/>
          </a:xfrm>
          <a:pattFill prst="ltUpDiag">
            <a:fgClr>
              <a:schemeClr val="accent6"/>
            </a:fgClr>
            <a:bgClr>
              <a:schemeClr val="bg1"/>
            </a:bgClr>
          </a:pattFill>
        </p:spPr>
        <p:txBody>
          <a:bodyPr>
            <a:normAutofit/>
          </a:bodyPr>
          <a:lstStyle>
            <a:lvl1pPr marL="0" indent="0">
              <a:buNone/>
              <a:defRPr sz="2000"/>
            </a:lvl1pPr>
          </a:lstStyle>
          <a:p>
            <a:pPr lvl="0"/>
            <a:r>
              <a:rPr lang="en-US" dirty="0"/>
              <a:t>Chart Placeholder</a:t>
            </a:r>
          </a:p>
        </p:txBody>
      </p:sp>
      <p:sp>
        <p:nvSpPr>
          <p:cNvPr id="13" name="Content Placeholder 6">
            <a:extLst>
              <a:ext uri="{FF2B5EF4-FFF2-40B4-BE49-F238E27FC236}">
                <a16:creationId xmlns:a16="http://schemas.microsoft.com/office/drawing/2014/main" id="{B8F53748-4063-4E28-BFB5-9B4591218657}"/>
              </a:ext>
            </a:extLst>
          </p:cNvPr>
          <p:cNvSpPr>
            <a:spLocks noGrp="1"/>
          </p:cNvSpPr>
          <p:nvPr>
            <p:ph sz="quarter" idx="14" hasCustomPrompt="1"/>
          </p:nvPr>
        </p:nvSpPr>
        <p:spPr>
          <a:xfrm>
            <a:off x="4199607" y="3690939"/>
            <a:ext cx="3780086" cy="2276474"/>
          </a:xfrm>
          <a:pattFill prst="ltUpDiag">
            <a:fgClr>
              <a:schemeClr val="accent6"/>
            </a:fgClr>
            <a:bgClr>
              <a:schemeClr val="bg1"/>
            </a:bgClr>
          </a:pattFill>
        </p:spPr>
        <p:txBody>
          <a:bodyPr>
            <a:normAutofit/>
          </a:bodyPr>
          <a:lstStyle>
            <a:lvl1pPr marL="0" indent="0">
              <a:buNone/>
              <a:defRPr sz="2000"/>
            </a:lvl1pPr>
          </a:lstStyle>
          <a:p>
            <a:pPr lvl="0"/>
            <a:r>
              <a:rPr lang="en-US" dirty="0"/>
              <a:t>Chart Placeholder</a:t>
            </a:r>
          </a:p>
        </p:txBody>
      </p:sp>
      <p:sp>
        <p:nvSpPr>
          <p:cNvPr id="14" name="Content Placeholder 6">
            <a:extLst>
              <a:ext uri="{FF2B5EF4-FFF2-40B4-BE49-F238E27FC236}">
                <a16:creationId xmlns:a16="http://schemas.microsoft.com/office/drawing/2014/main" id="{C957264C-13CB-4AB2-8CA6-F081D7BB1888}"/>
              </a:ext>
            </a:extLst>
          </p:cNvPr>
          <p:cNvSpPr>
            <a:spLocks noGrp="1"/>
          </p:cNvSpPr>
          <p:nvPr>
            <p:ph sz="quarter" idx="15" hasCustomPrompt="1"/>
          </p:nvPr>
        </p:nvSpPr>
        <p:spPr>
          <a:xfrm>
            <a:off x="8154570" y="3690939"/>
            <a:ext cx="3780086" cy="2276474"/>
          </a:xfrm>
          <a:pattFill prst="ltUpDiag">
            <a:fgClr>
              <a:schemeClr val="accent6"/>
            </a:fgClr>
            <a:bgClr>
              <a:schemeClr val="bg1"/>
            </a:bgClr>
          </a:pattFill>
        </p:spPr>
        <p:txBody>
          <a:bodyPr>
            <a:normAutofit/>
          </a:bodyPr>
          <a:lstStyle>
            <a:lvl1pPr marL="0" indent="0">
              <a:buNone/>
              <a:defRPr sz="2000"/>
            </a:lvl1pPr>
          </a:lstStyle>
          <a:p>
            <a:pPr lvl="0"/>
            <a:r>
              <a:rPr lang="en-US" dirty="0"/>
              <a:t>Chart Placeholder</a:t>
            </a:r>
          </a:p>
        </p:txBody>
      </p:sp>
      <p:sp>
        <p:nvSpPr>
          <p:cNvPr id="15" name="Text Placeholder 8">
            <a:extLst>
              <a:ext uri="{FF2B5EF4-FFF2-40B4-BE49-F238E27FC236}">
                <a16:creationId xmlns:a16="http://schemas.microsoft.com/office/drawing/2014/main" id="{CA732898-3C06-4223-8FC5-D27FE051C820}"/>
              </a:ext>
            </a:extLst>
          </p:cNvPr>
          <p:cNvSpPr>
            <a:spLocks noGrp="1"/>
          </p:cNvSpPr>
          <p:nvPr>
            <p:ph type="body" sz="quarter" idx="16" hasCustomPrompt="1"/>
          </p:nvPr>
        </p:nvSpPr>
        <p:spPr>
          <a:xfrm>
            <a:off x="228600" y="3188563"/>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6" name="Text Placeholder 8">
            <a:extLst>
              <a:ext uri="{FF2B5EF4-FFF2-40B4-BE49-F238E27FC236}">
                <a16:creationId xmlns:a16="http://schemas.microsoft.com/office/drawing/2014/main" id="{DE3837FA-EBB0-4A6C-B895-41300049F734}"/>
              </a:ext>
            </a:extLst>
          </p:cNvPr>
          <p:cNvSpPr>
            <a:spLocks noGrp="1"/>
          </p:cNvSpPr>
          <p:nvPr>
            <p:ph type="body" sz="quarter" idx="17" hasCustomPrompt="1"/>
          </p:nvPr>
        </p:nvSpPr>
        <p:spPr>
          <a:xfrm>
            <a:off x="4199607" y="3188563"/>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7" name="Text Placeholder 8">
            <a:extLst>
              <a:ext uri="{FF2B5EF4-FFF2-40B4-BE49-F238E27FC236}">
                <a16:creationId xmlns:a16="http://schemas.microsoft.com/office/drawing/2014/main" id="{BE1927E3-A50E-4089-A091-3413EE4E8CF4}"/>
              </a:ext>
            </a:extLst>
          </p:cNvPr>
          <p:cNvSpPr>
            <a:spLocks noGrp="1"/>
          </p:cNvSpPr>
          <p:nvPr>
            <p:ph type="body" sz="quarter" idx="18" hasCustomPrompt="1"/>
          </p:nvPr>
        </p:nvSpPr>
        <p:spPr>
          <a:xfrm>
            <a:off x="8154570" y="3188563"/>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20" name="Content Placeholder 6">
            <a:extLst>
              <a:ext uri="{FF2B5EF4-FFF2-40B4-BE49-F238E27FC236}">
                <a16:creationId xmlns:a16="http://schemas.microsoft.com/office/drawing/2014/main" id="{E4DF4D41-9C58-4700-AD0D-2B816B25A819}"/>
              </a:ext>
            </a:extLst>
          </p:cNvPr>
          <p:cNvSpPr>
            <a:spLocks noGrp="1"/>
          </p:cNvSpPr>
          <p:nvPr>
            <p:ph sz="quarter" idx="19" hasCustomPrompt="1"/>
          </p:nvPr>
        </p:nvSpPr>
        <p:spPr>
          <a:xfrm>
            <a:off x="8154570" y="829846"/>
            <a:ext cx="3780086" cy="2197848"/>
          </a:xfrm>
          <a:pattFill prst="ltUpDiag">
            <a:fgClr>
              <a:schemeClr val="accent6"/>
            </a:fgClr>
            <a:bgClr>
              <a:schemeClr val="bg1"/>
            </a:bgClr>
          </a:pattFill>
        </p:spPr>
        <p:txBody>
          <a:bodyPr>
            <a:normAutofit/>
          </a:bodyPr>
          <a:lstStyle>
            <a:lvl1pPr marL="0" indent="0">
              <a:buNone/>
              <a:defRPr sz="2000"/>
            </a:lvl1pPr>
          </a:lstStyle>
          <a:p>
            <a:pPr lvl="0"/>
            <a:r>
              <a:rPr lang="en-US" dirty="0"/>
              <a:t>Chart Placeholder</a:t>
            </a:r>
          </a:p>
        </p:txBody>
      </p:sp>
      <p:sp>
        <p:nvSpPr>
          <p:cNvPr id="22" name="Text Placeholder 8">
            <a:extLst>
              <a:ext uri="{FF2B5EF4-FFF2-40B4-BE49-F238E27FC236}">
                <a16:creationId xmlns:a16="http://schemas.microsoft.com/office/drawing/2014/main" id="{038395D5-37A4-4758-A159-8C27F25AD80D}"/>
              </a:ext>
            </a:extLst>
          </p:cNvPr>
          <p:cNvSpPr>
            <a:spLocks noGrp="1"/>
          </p:cNvSpPr>
          <p:nvPr>
            <p:ph type="body" sz="quarter" idx="20" hasCustomPrompt="1"/>
          </p:nvPr>
        </p:nvSpPr>
        <p:spPr>
          <a:xfrm>
            <a:off x="8154570" y="6108752"/>
            <a:ext cx="3780087" cy="2797122"/>
          </a:xfrm>
          <a:solidFill>
            <a:schemeClr val="accent6"/>
          </a:solidFill>
        </p:spPr>
        <p:txBody>
          <a:bodyPr>
            <a:normAutofit/>
          </a:bodyPr>
          <a:lstStyle>
            <a:lvl1pPr marL="0" indent="0">
              <a:lnSpc>
                <a:spcPct val="100000"/>
              </a:lnSpc>
              <a:buNone/>
              <a:defRPr sz="1500">
                <a:solidFill>
                  <a:schemeClr val="bg1"/>
                </a:solidFill>
              </a:defRPr>
            </a:lvl1pPr>
          </a:lstStyle>
          <a:p>
            <a:r>
              <a:rPr lang="en-US" dirty="0"/>
              <a:t>Text, facilitation questions, or delete and leave blank for note taking.</a:t>
            </a:r>
          </a:p>
        </p:txBody>
      </p:sp>
    </p:spTree>
    <p:extLst>
      <p:ext uri="{BB962C8B-B14F-4D97-AF65-F5344CB8AC3E}">
        <p14:creationId xmlns:p14="http://schemas.microsoft.com/office/powerpoint/2010/main" val="3745314874"/>
      </p:ext>
    </p:extLst>
  </p:cSld>
  <p:clrMapOvr>
    <a:masterClrMapping/>
  </p:clrMapOvr>
  <p:extLst>
    <p:ext uri="{DCECCB84-F9BA-43D5-87BE-67443E8EF086}">
      <p15:sldGuideLst xmlns:p15="http://schemas.microsoft.com/office/powerpoint/2012/main">
        <p15:guide id="1" userDrawn="1">
          <p15:clr>
            <a:srgbClr val="FBAE40"/>
          </p15:clr>
        </p15:guide>
        <p15:guide id="2" pos="7672" userDrawn="1">
          <p15:clr>
            <a:srgbClr val="FBAE40"/>
          </p15:clr>
        </p15:guide>
        <p15:guide id="3" pos="144" userDrawn="1">
          <p15:clr>
            <a:srgbClr val="FBAE40"/>
          </p15:clr>
        </p15:guide>
        <p15:guide id="4" pos="2547" userDrawn="1">
          <p15:clr>
            <a:srgbClr val="FBAE40"/>
          </p15:clr>
        </p15:guide>
        <p15:guide id="5" pos="2634" userDrawn="1">
          <p15:clr>
            <a:srgbClr val="FBAE40"/>
          </p15:clr>
        </p15:guide>
        <p15:guide id="6" pos="5037" userDrawn="1">
          <p15:clr>
            <a:srgbClr val="FBAE40"/>
          </p15:clr>
        </p15:guide>
        <p15:guide id="7" pos="5124" userDrawn="1">
          <p15:clr>
            <a:srgbClr val="FBAE40"/>
          </p15:clr>
        </p15:guide>
        <p15:guide id="8" pos="7528" userDrawn="1">
          <p15:clr>
            <a:srgbClr val="FBAE40"/>
          </p15:clr>
        </p15:guide>
        <p15:guide id="9" orient="horz" userDrawn="1">
          <p15:clr>
            <a:srgbClr val="FBAE40"/>
          </p15:clr>
        </p15:guide>
        <p15:guide id="10" orient="horz" pos="5754" userDrawn="1">
          <p15:clr>
            <a:srgbClr val="FBAE40"/>
          </p15:clr>
        </p15:guide>
        <p15:guide id="11" orient="horz" pos="144" userDrawn="1">
          <p15:clr>
            <a:srgbClr val="FBAE40"/>
          </p15:clr>
        </p15:guide>
        <p15:guide id="12" orient="horz" pos="1908" userDrawn="1">
          <p15:clr>
            <a:srgbClr val="FBAE40"/>
          </p15:clr>
        </p15:guide>
        <p15:guide id="13" orient="horz" pos="1994" userDrawn="1">
          <p15:clr>
            <a:srgbClr val="FBAE40"/>
          </p15:clr>
        </p15:guide>
        <p15:guide id="14" orient="horz" pos="3759" userDrawn="1">
          <p15:clr>
            <a:srgbClr val="FBAE40"/>
          </p15:clr>
        </p15:guide>
        <p15:guide id="15" orient="horz" pos="3845" userDrawn="1">
          <p15:clr>
            <a:srgbClr val="FBAE40"/>
          </p15:clr>
        </p15:guide>
        <p15:guide id="16" orient="horz" pos="56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EC9BEA-70A9-FCCD-069C-C1A85EDED6C5}"/>
              </a:ext>
            </a:extLst>
          </p:cNvPr>
          <p:cNvSpPr>
            <a:spLocks noGrp="1"/>
          </p:cNvSpPr>
          <p:nvPr>
            <p:ph type="dt" sz="half" idx="10"/>
          </p:nvPr>
        </p:nvSpPr>
        <p:spPr/>
        <p:txBody>
          <a:bodyPr/>
          <a:lstStyle/>
          <a:p>
            <a:fld id="{D9F38B57-FB7D-4753-9505-A14CA42478D1}" type="datetimeFigureOut">
              <a:rPr lang="en-US" smtClean="0"/>
              <a:t>4/13/2024</a:t>
            </a:fld>
            <a:endParaRPr lang="en-US" dirty="0"/>
          </a:p>
        </p:txBody>
      </p:sp>
      <p:sp>
        <p:nvSpPr>
          <p:cNvPr id="3" name="Footer Placeholder 2">
            <a:extLst>
              <a:ext uri="{FF2B5EF4-FFF2-40B4-BE49-F238E27FC236}">
                <a16:creationId xmlns:a16="http://schemas.microsoft.com/office/drawing/2014/main" id="{5FD47C40-972B-6B96-1099-FCEE5C0B4D3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4C6A70-A2A8-4225-5F83-C7056442356F}"/>
              </a:ext>
            </a:extLst>
          </p:cNvPr>
          <p:cNvSpPr>
            <a:spLocks noGrp="1"/>
          </p:cNvSpPr>
          <p:nvPr>
            <p:ph type="sldNum" sz="quarter" idx="12"/>
          </p:nvPr>
        </p:nvSpPr>
        <p:spPr/>
        <p:txBody>
          <a:bodyPr/>
          <a:lstStyle/>
          <a:p>
            <a:fld id="{690B7006-9536-480A-A49C-223D8CF365F6}" type="slidenum">
              <a:rPr lang="en-US" smtClean="0"/>
              <a:t>‹#›</a:t>
            </a:fld>
            <a:endParaRPr lang="en-US" dirty="0"/>
          </a:p>
        </p:txBody>
      </p:sp>
    </p:spTree>
    <p:extLst>
      <p:ext uri="{BB962C8B-B14F-4D97-AF65-F5344CB8AC3E}">
        <p14:creationId xmlns:p14="http://schemas.microsoft.com/office/powerpoint/2010/main" val="421788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AC32-4DF0-E21D-8D7C-16BDD70ABD0D}"/>
              </a:ext>
            </a:extLst>
          </p:cNvPr>
          <p:cNvSpPr>
            <a:spLocks noGrp="1"/>
          </p:cNvSpPr>
          <p:nvPr>
            <p:ph type="title"/>
          </p:nvPr>
        </p:nvSpPr>
        <p:spPr/>
        <p:txBody>
          <a:bodyPr/>
          <a:lstStyle>
            <a:lvl1pPr>
              <a:defRPr b="1"/>
            </a:lvl1pPr>
          </a:lstStyle>
          <a:p>
            <a:r>
              <a:rPr lang="en-US" dirty="0"/>
              <a:t>Click to edit Master title style</a:t>
            </a:r>
          </a:p>
        </p:txBody>
      </p:sp>
      <p:sp>
        <p:nvSpPr>
          <p:cNvPr id="3" name="Date Placeholder 2">
            <a:extLst>
              <a:ext uri="{FF2B5EF4-FFF2-40B4-BE49-F238E27FC236}">
                <a16:creationId xmlns:a16="http://schemas.microsoft.com/office/drawing/2014/main" id="{251D47F7-513C-54F8-AB48-7434D7538ECB}"/>
              </a:ext>
            </a:extLst>
          </p:cNvPr>
          <p:cNvSpPr>
            <a:spLocks noGrp="1"/>
          </p:cNvSpPr>
          <p:nvPr>
            <p:ph type="dt" sz="half" idx="10"/>
          </p:nvPr>
        </p:nvSpPr>
        <p:spPr/>
        <p:txBody>
          <a:bodyPr/>
          <a:lstStyle/>
          <a:p>
            <a:fld id="{FED0C9E4-5D32-4530-870D-E2CF9BFC2879}" type="datetimeFigureOut">
              <a:rPr lang="en-US" smtClean="0"/>
              <a:t>4/13/2024</a:t>
            </a:fld>
            <a:endParaRPr lang="en-US"/>
          </a:p>
        </p:txBody>
      </p:sp>
      <p:sp>
        <p:nvSpPr>
          <p:cNvPr id="4" name="Footer Placeholder 3">
            <a:extLst>
              <a:ext uri="{FF2B5EF4-FFF2-40B4-BE49-F238E27FC236}">
                <a16:creationId xmlns:a16="http://schemas.microsoft.com/office/drawing/2014/main" id="{8576CFF2-B044-89CB-CC05-FF9E7EBBD3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6942F-6710-FF97-27C3-186AA7FF9EBD}"/>
              </a:ext>
            </a:extLst>
          </p:cNvPr>
          <p:cNvSpPr>
            <a:spLocks noGrp="1"/>
          </p:cNvSpPr>
          <p:nvPr>
            <p:ph type="sldNum" sz="quarter" idx="12"/>
          </p:nvPr>
        </p:nvSpPr>
        <p:spPr/>
        <p:txBody>
          <a:bodyPr/>
          <a:lstStyle/>
          <a:p>
            <a:fld id="{6BEDF549-D8EA-40AF-BD44-AFDB06738679}" type="slidenum">
              <a:rPr lang="en-US" smtClean="0"/>
              <a:t>‹#›</a:t>
            </a:fld>
            <a:endParaRPr lang="en-US"/>
          </a:p>
        </p:txBody>
      </p:sp>
    </p:spTree>
    <p:extLst>
      <p:ext uri="{BB962C8B-B14F-4D97-AF65-F5344CB8AC3E}">
        <p14:creationId xmlns:p14="http://schemas.microsoft.com/office/powerpoint/2010/main" val="402195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Placema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8B24-E71B-4E13-BB9F-13475E83D080}"/>
              </a:ext>
            </a:extLst>
          </p:cNvPr>
          <p:cNvSpPr>
            <a:spLocks noGrp="1"/>
          </p:cNvSpPr>
          <p:nvPr>
            <p:ph type="title" hasCustomPrompt="1"/>
          </p:nvPr>
        </p:nvSpPr>
        <p:spPr>
          <a:xfrm>
            <a:off x="228600" y="228600"/>
            <a:ext cx="11722100" cy="560420"/>
          </a:xfrm>
          <a:solidFill>
            <a:schemeClr val="accent4"/>
          </a:solidFill>
        </p:spPr>
        <p:txBody>
          <a:bodyPr>
            <a:normAutofit/>
          </a:bodyPr>
          <a:lstStyle>
            <a:lvl1pPr>
              <a:defRPr sz="3000">
                <a:solidFill>
                  <a:schemeClr val="bg1"/>
                </a:solidFill>
              </a:defRPr>
            </a:lvl1pPr>
          </a:lstStyle>
          <a:p>
            <a:r>
              <a:rPr lang="en-US" dirty="0"/>
              <a:t>Title of Data Placemat Here</a:t>
            </a:r>
          </a:p>
        </p:txBody>
      </p:sp>
      <p:sp>
        <p:nvSpPr>
          <p:cNvPr id="7" name="Content Placeholder 6">
            <a:extLst>
              <a:ext uri="{FF2B5EF4-FFF2-40B4-BE49-F238E27FC236}">
                <a16:creationId xmlns:a16="http://schemas.microsoft.com/office/drawing/2014/main" id="{1B007C1D-A094-4D6B-8BBC-BDBF56FE225E}"/>
              </a:ext>
            </a:extLst>
          </p:cNvPr>
          <p:cNvSpPr>
            <a:spLocks noGrp="1"/>
          </p:cNvSpPr>
          <p:nvPr>
            <p:ph sz="quarter" idx="10" hasCustomPrompt="1"/>
          </p:nvPr>
        </p:nvSpPr>
        <p:spPr>
          <a:xfrm>
            <a:off x="228600" y="6629400"/>
            <a:ext cx="3796131" cy="2276474"/>
          </a:xfrm>
          <a:pattFill prst="ltUpDiag">
            <a:fgClr>
              <a:schemeClr val="accent4"/>
            </a:fgClr>
            <a:bgClr>
              <a:schemeClr val="bg1"/>
            </a:bgClr>
          </a:pattFill>
        </p:spPr>
        <p:txBody>
          <a:bodyPr>
            <a:normAutofit/>
          </a:bodyPr>
          <a:lstStyle>
            <a:lvl1pPr marL="0" indent="0">
              <a:buNone/>
              <a:defRPr sz="2000"/>
            </a:lvl1pPr>
          </a:lstStyle>
          <a:p>
            <a:pPr lvl="0"/>
            <a:r>
              <a:rPr lang="en-US" dirty="0"/>
              <a:t>Chart Placeholder</a:t>
            </a:r>
          </a:p>
        </p:txBody>
      </p:sp>
      <p:sp>
        <p:nvSpPr>
          <p:cNvPr id="9" name="Text Placeholder 8">
            <a:extLst>
              <a:ext uri="{FF2B5EF4-FFF2-40B4-BE49-F238E27FC236}">
                <a16:creationId xmlns:a16="http://schemas.microsoft.com/office/drawing/2014/main" id="{F693B123-913E-4E66-84C9-229CB164B17A}"/>
              </a:ext>
            </a:extLst>
          </p:cNvPr>
          <p:cNvSpPr>
            <a:spLocks noGrp="1"/>
          </p:cNvSpPr>
          <p:nvPr>
            <p:ph type="body" sz="quarter" idx="11" hasCustomPrompt="1"/>
          </p:nvPr>
        </p:nvSpPr>
        <p:spPr>
          <a:xfrm>
            <a:off x="228600" y="6108752"/>
            <a:ext cx="3796131" cy="496587"/>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0" name="Text Placeholder 8">
            <a:extLst>
              <a:ext uri="{FF2B5EF4-FFF2-40B4-BE49-F238E27FC236}">
                <a16:creationId xmlns:a16="http://schemas.microsoft.com/office/drawing/2014/main" id="{D4A331D8-2E47-499D-9110-934310F6FC90}"/>
              </a:ext>
            </a:extLst>
          </p:cNvPr>
          <p:cNvSpPr>
            <a:spLocks noGrp="1"/>
          </p:cNvSpPr>
          <p:nvPr>
            <p:ph type="body" sz="quarter" idx="12" hasCustomPrompt="1"/>
          </p:nvPr>
        </p:nvSpPr>
        <p:spPr>
          <a:xfrm>
            <a:off x="228600" y="829847"/>
            <a:ext cx="3814763" cy="2195876"/>
          </a:xfrm>
          <a:solidFill>
            <a:schemeClr val="bg2"/>
          </a:solidFill>
        </p:spPr>
        <p:txBody>
          <a:bodyPr>
            <a:normAutofit/>
          </a:bodyPr>
          <a:lstStyle>
            <a:lvl1pPr marL="0" indent="0">
              <a:lnSpc>
                <a:spcPct val="100000"/>
              </a:lnSpc>
              <a:buNone/>
              <a:defRPr sz="1500">
                <a:solidFill>
                  <a:schemeClr val="tx1">
                    <a:lumMod val="75000"/>
                  </a:schemeClr>
                </a:solidFill>
              </a:defRPr>
            </a:lvl1pPr>
          </a:lstStyle>
          <a:p>
            <a:pPr lvl="0"/>
            <a:r>
              <a:rPr lang="en-US" dirty="0"/>
              <a:t>Background text or overview of data placemat.</a:t>
            </a:r>
          </a:p>
        </p:txBody>
      </p:sp>
      <p:sp>
        <p:nvSpPr>
          <p:cNvPr id="11" name="Content Placeholder 6">
            <a:extLst>
              <a:ext uri="{FF2B5EF4-FFF2-40B4-BE49-F238E27FC236}">
                <a16:creationId xmlns:a16="http://schemas.microsoft.com/office/drawing/2014/main" id="{E46DA76E-D2D2-4903-99A9-09A6AEFA600E}"/>
              </a:ext>
            </a:extLst>
          </p:cNvPr>
          <p:cNvSpPr>
            <a:spLocks noGrp="1"/>
          </p:cNvSpPr>
          <p:nvPr>
            <p:ph sz="quarter" idx="13" hasCustomPrompt="1"/>
          </p:nvPr>
        </p:nvSpPr>
        <p:spPr>
          <a:xfrm>
            <a:off x="228600" y="3690939"/>
            <a:ext cx="3780086" cy="2276474"/>
          </a:xfrm>
          <a:pattFill prst="ltUpDiag">
            <a:fgClr>
              <a:schemeClr val="accent4"/>
            </a:fgClr>
            <a:bgClr>
              <a:schemeClr val="bg1"/>
            </a:bgClr>
          </a:pattFill>
        </p:spPr>
        <p:txBody>
          <a:bodyPr>
            <a:normAutofit/>
          </a:bodyPr>
          <a:lstStyle>
            <a:lvl1pPr marL="0" indent="0">
              <a:buNone/>
              <a:defRPr sz="2000"/>
            </a:lvl1pPr>
          </a:lstStyle>
          <a:p>
            <a:pPr lvl="0"/>
            <a:r>
              <a:rPr lang="en-US" dirty="0"/>
              <a:t>Chart Placeholder</a:t>
            </a:r>
          </a:p>
        </p:txBody>
      </p:sp>
      <p:sp>
        <p:nvSpPr>
          <p:cNvPr id="13" name="Content Placeholder 6">
            <a:extLst>
              <a:ext uri="{FF2B5EF4-FFF2-40B4-BE49-F238E27FC236}">
                <a16:creationId xmlns:a16="http://schemas.microsoft.com/office/drawing/2014/main" id="{B8F53748-4063-4E28-BFB5-9B4591218657}"/>
              </a:ext>
            </a:extLst>
          </p:cNvPr>
          <p:cNvSpPr>
            <a:spLocks noGrp="1"/>
          </p:cNvSpPr>
          <p:nvPr>
            <p:ph sz="quarter" idx="14" hasCustomPrompt="1"/>
          </p:nvPr>
        </p:nvSpPr>
        <p:spPr>
          <a:xfrm>
            <a:off x="4199607" y="3690939"/>
            <a:ext cx="3780086" cy="2276474"/>
          </a:xfrm>
          <a:pattFill prst="ltUpDiag">
            <a:fgClr>
              <a:schemeClr val="accent4"/>
            </a:fgClr>
            <a:bgClr>
              <a:schemeClr val="bg1"/>
            </a:bgClr>
          </a:pattFill>
        </p:spPr>
        <p:txBody>
          <a:bodyPr>
            <a:normAutofit/>
          </a:bodyPr>
          <a:lstStyle>
            <a:lvl1pPr marL="0" indent="0">
              <a:buNone/>
              <a:defRPr sz="2000"/>
            </a:lvl1pPr>
          </a:lstStyle>
          <a:p>
            <a:pPr lvl="0"/>
            <a:r>
              <a:rPr lang="en-US" dirty="0"/>
              <a:t>Chart Placeholder</a:t>
            </a:r>
          </a:p>
        </p:txBody>
      </p:sp>
      <p:sp>
        <p:nvSpPr>
          <p:cNvPr id="14" name="Content Placeholder 6">
            <a:extLst>
              <a:ext uri="{FF2B5EF4-FFF2-40B4-BE49-F238E27FC236}">
                <a16:creationId xmlns:a16="http://schemas.microsoft.com/office/drawing/2014/main" id="{C957264C-13CB-4AB2-8CA6-F081D7BB1888}"/>
              </a:ext>
            </a:extLst>
          </p:cNvPr>
          <p:cNvSpPr>
            <a:spLocks noGrp="1"/>
          </p:cNvSpPr>
          <p:nvPr>
            <p:ph sz="quarter" idx="15" hasCustomPrompt="1"/>
          </p:nvPr>
        </p:nvSpPr>
        <p:spPr>
          <a:xfrm>
            <a:off x="8154570" y="3690939"/>
            <a:ext cx="3780086" cy="2276474"/>
          </a:xfrm>
          <a:pattFill prst="ltUpDiag">
            <a:fgClr>
              <a:schemeClr val="accent4"/>
            </a:fgClr>
            <a:bgClr>
              <a:schemeClr val="bg1"/>
            </a:bgClr>
          </a:pattFill>
        </p:spPr>
        <p:txBody>
          <a:bodyPr>
            <a:normAutofit/>
          </a:bodyPr>
          <a:lstStyle>
            <a:lvl1pPr marL="0" indent="0">
              <a:buNone/>
              <a:defRPr sz="2000"/>
            </a:lvl1pPr>
          </a:lstStyle>
          <a:p>
            <a:pPr lvl="0"/>
            <a:r>
              <a:rPr lang="en-US" dirty="0"/>
              <a:t>Chart Placeholder</a:t>
            </a:r>
          </a:p>
        </p:txBody>
      </p:sp>
      <p:sp>
        <p:nvSpPr>
          <p:cNvPr id="15" name="Text Placeholder 8">
            <a:extLst>
              <a:ext uri="{FF2B5EF4-FFF2-40B4-BE49-F238E27FC236}">
                <a16:creationId xmlns:a16="http://schemas.microsoft.com/office/drawing/2014/main" id="{CA732898-3C06-4223-8FC5-D27FE051C820}"/>
              </a:ext>
            </a:extLst>
          </p:cNvPr>
          <p:cNvSpPr>
            <a:spLocks noGrp="1"/>
          </p:cNvSpPr>
          <p:nvPr>
            <p:ph type="body" sz="quarter" idx="16" hasCustomPrompt="1"/>
          </p:nvPr>
        </p:nvSpPr>
        <p:spPr>
          <a:xfrm>
            <a:off x="228600" y="3188563"/>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6" name="Text Placeholder 8">
            <a:extLst>
              <a:ext uri="{FF2B5EF4-FFF2-40B4-BE49-F238E27FC236}">
                <a16:creationId xmlns:a16="http://schemas.microsoft.com/office/drawing/2014/main" id="{DE3837FA-EBB0-4A6C-B895-41300049F734}"/>
              </a:ext>
            </a:extLst>
          </p:cNvPr>
          <p:cNvSpPr>
            <a:spLocks noGrp="1"/>
          </p:cNvSpPr>
          <p:nvPr>
            <p:ph type="body" sz="quarter" idx="17" hasCustomPrompt="1"/>
          </p:nvPr>
        </p:nvSpPr>
        <p:spPr>
          <a:xfrm>
            <a:off x="4199607" y="3188563"/>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7" name="Text Placeholder 8">
            <a:extLst>
              <a:ext uri="{FF2B5EF4-FFF2-40B4-BE49-F238E27FC236}">
                <a16:creationId xmlns:a16="http://schemas.microsoft.com/office/drawing/2014/main" id="{BE1927E3-A50E-4089-A091-3413EE4E8CF4}"/>
              </a:ext>
            </a:extLst>
          </p:cNvPr>
          <p:cNvSpPr>
            <a:spLocks noGrp="1"/>
          </p:cNvSpPr>
          <p:nvPr>
            <p:ph type="body" sz="quarter" idx="18" hasCustomPrompt="1"/>
          </p:nvPr>
        </p:nvSpPr>
        <p:spPr>
          <a:xfrm>
            <a:off x="8154570" y="3188563"/>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20" name="Content Placeholder 6">
            <a:extLst>
              <a:ext uri="{FF2B5EF4-FFF2-40B4-BE49-F238E27FC236}">
                <a16:creationId xmlns:a16="http://schemas.microsoft.com/office/drawing/2014/main" id="{E4DF4D41-9C58-4700-AD0D-2B816B25A819}"/>
              </a:ext>
            </a:extLst>
          </p:cNvPr>
          <p:cNvSpPr>
            <a:spLocks noGrp="1"/>
          </p:cNvSpPr>
          <p:nvPr>
            <p:ph sz="quarter" idx="19" hasCustomPrompt="1"/>
          </p:nvPr>
        </p:nvSpPr>
        <p:spPr>
          <a:xfrm>
            <a:off x="8154570" y="829846"/>
            <a:ext cx="3780086" cy="2197848"/>
          </a:xfrm>
          <a:pattFill prst="ltUpDiag">
            <a:fgClr>
              <a:schemeClr val="accent4"/>
            </a:fgClr>
            <a:bgClr>
              <a:schemeClr val="bg1"/>
            </a:bgClr>
          </a:pattFill>
        </p:spPr>
        <p:txBody>
          <a:bodyPr>
            <a:normAutofit/>
          </a:bodyPr>
          <a:lstStyle>
            <a:lvl1pPr marL="0" indent="0">
              <a:buNone/>
              <a:defRPr sz="2000"/>
            </a:lvl1pPr>
          </a:lstStyle>
          <a:p>
            <a:pPr lvl="0"/>
            <a:r>
              <a:rPr lang="en-US" dirty="0"/>
              <a:t>Chart Placeholder</a:t>
            </a:r>
          </a:p>
        </p:txBody>
      </p:sp>
      <p:sp>
        <p:nvSpPr>
          <p:cNvPr id="22" name="Text Placeholder 8">
            <a:extLst>
              <a:ext uri="{FF2B5EF4-FFF2-40B4-BE49-F238E27FC236}">
                <a16:creationId xmlns:a16="http://schemas.microsoft.com/office/drawing/2014/main" id="{038395D5-37A4-4758-A159-8C27F25AD80D}"/>
              </a:ext>
            </a:extLst>
          </p:cNvPr>
          <p:cNvSpPr>
            <a:spLocks noGrp="1"/>
          </p:cNvSpPr>
          <p:nvPr>
            <p:ph type="body" sz="quarter" idx="20" hasCustomPrompt="1"/>
          </p:nvPr>
        </p:nvSpPr>
        <p:spPr>
          <a:xfrm>
            <a:off x="8154570" y="6108752"/>
            <a:ext cx="3780087" cy="2797122"/>
          </a:xfrm>
          <a:solidFill>
            <a:schemeClr val="accent4"/>
          </a:solidFill>
        </p:spPr>
        <p:txBody>
          <a:bodyPr>
            <a:normAutofit/>
          </a:bodyPr>
          <a:lstStyle>
            <a:lvl1pPr marL="0" indent="0">
              <a:lnSpc>
                <a:spcPct val="100000"/>
              </a:lnSpc>
              <a:buNone/>
              <a:defRPr sz="1500">
                <a:solidFill>
                  <a:schemeClr val="bg1"/>
                </a:solidFill>
              </a:defRPr>
            </a:lvl1pPr>
          </a:lstStyle>
          <a:p>
            <a:r>
              <a:rPr lang="en-US" dirty="0"/>
              <a:t>Text, facilitation questions, or delete and leave blank for note taking.</a:t>
            </a:r>
          </a:p>
        </p:txBody>
      </p:sp>
      <p:sp>
        <p:nvSpPr>
          <p:cNvPr id="18" name="Content Placeholder 6">
            <a:extLst>
              <a:ext uri="{FF2B5EF4-FFF2-40B4-BE49-F238E27FC236}">
                <a16:creationId xmlns:a16="http://schemas.microsoft.com/office/drawing/2014/main" id="{AC06A4CD-90D1-4E63-9BF3-6233F658EFEF}"/>
              </a:ext>
            </a:extLst>
          </p:cNvPr>
          <p:cNvSpPr>
            <a:spLocks noGrp="1"/>
          </p:cNvSpPr>
          <p:nvPr>
            <p:ph sz="quarter" idx="21" hasCustomPrompt="1"/>
          </p:nvPr>
        </p:nvSpPr>
        <p:spPr>
          <a:xfrm>
            <a:off x="4199607" y="827874"/>
            <a:ext cx="3780086" cy="2197848"/>
          </a:xfrm>
          <a:pattFill prst="ltUpDiag">
            <a:fgClr>
              <a:schemeClr val="accent4"/>
            </a:fgClr>
            <a:bgClr>
              <a:schemeClr val="bg1"/>
            </a:bgClr>
          </a:pattFill>
        </p:spPr>
        <p:txBody>
          <a:bodyPr>
            <a:normAutofit/>
          </a:bodyPr>
          <a:lstStyle>
            <a:lvl1pPr marL="0" indent="0">
              <a:buNone/>
              <a:defRPr sz="2000"/>
            </a:lvl1pPr>
          </a:lstStyle>
          <a:p>
            <a:pPr lvl="0"/>
            <a:r>
              <a:rPr lang="en-US" dirty="0"/>
              <a:t>Chart Placeholder</a:t>
            </a:r>
          </a:p>
        </p:txBody>
      </p:sp>
      <p:sp>
        <p:nvSpPr>
          <p:cNvPr id="19" name="Content Placeholder 6">
            <a:extLst>
              <a:ext uri="{FF2B5EF4-FFF2-40B4-BE49-F238E27FC236}">
                <a16:creationId xmlns:a16="http://schemas.microsoft.com/office/drawing/2014/main" id="{BE1FCCFF-7E90-46D4-BABF-A29E2B93C730}"/>
              </a:ext>
            </a:extLst>
          </p:cNvPr>
          <p:cNvSpPr>
            <a:spLocks noGrp="1"/>
          </p:cNvSpPr>
          <p:nvPr>
            <p:ph sz="quarter" idx="22" hasCustomPrompt="1"/>
          </p:nvPr>
        </p:nvSpPr>
        <p:spPr>
          <a:xfrm>
            <a:off x="4199607" y="6629401"/>
            <a:ext cx="3780086" cy="2276474"/>
          </a:xfrm>
          <a:pattFill prst="ltUpDiag">
            <a:fgClr>
              <a:schemeClr val="accent4"/>
            </a:fgClr>
            <a:bgClr>
              <a:schemeClr val="bg1"/>
            </a:bgClr>
          </a:pattFill>
        </p:spPr>
        <p:txBody>
          <a:bodyPr>
            <a:normAutofit/>
          </a:bodyPr>
          <a:lstStyle>
            <a:lvl1pPr marL="0" indent="0">
              <a:buNone/>
              <a:defRPr sz="2000"/>
            </a:lvl1pPr>
          </a:lstStyle>
          <a:p>
            <a:pPr lvl="0"/>
            <a:r>
              <a:rPr lang="en-US" dirty="0"/>
              <a:t>Chart Placeholder</a:t>
            </a:r>
          </a:p>
        </p:txBody>
      </p:sp>
      <p:sp>
        <p:nvSpPr>
          <p:cNvPr id="21" name="Text Placeholder 8">
            <a:extLst>
              <a:ext uri="{FF2B5EF4-FFF2-40B4-BE49-F238E27FC236}">
                <a16:creationId xmlns:a16="http://schemas.microsoft.com/office/drawing/2014/main" id="{3D97061B-EC9A-4AB0-BA12-078D534B4F0A}"/>
              </a:ext>
            </a:extLst>
          </p:cNvPr>
          <p:cNvSpPr>
            <a:spLocks noGrp="1"/>
          </p:cNvSpPr>
          <p:nvPr>
            <p:ph type="body" sz="quarter" idx="23" hasCustomPrompt="1"/>
          </p:nvPr>
        </p:nvSpPr>
        <p:spPr>
          <a:xfrm>
            <a:off x="4199607" y="6127025"/>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Tree>
    <p:extLst>
      <p:ext uri="{BB962C8B-B14F-4D97-AF65-F5344CB8AC3E}">
        <p14:creationId xmlns:p14="http://schemas.microsoft.com/office/powerpoint/2010/main" val="2862760069"/>
      </p:ext>
    </p:extLst>
  </p:cSld>
  <p:clrMapOvr>
    <a:masterClrMapping/>
  </p:clrMapOvr>
  <p:extLst>
    <p:ext uri="{DCECCB84-F9BA-43D5-87BE-67443E8EF086}">
      <p15:sldGuideLst xmlns:p15="http://schemas.microsoft.com/office/powerpoint/2012/main">
        <p15:guide id="1">
          <p15:clr>
            <a:srgbClr val="FBAE40"/>
          </p15:clr>
        </p15:guide>
        <p15:guide id="2" pos="7672">
          <p15:clr>
            <a:srgbClr val="FBAE40"/>
          </p15:clr>
        </p15:guide>
        <p15:guide id="3" pos="144">
          <p15:clr>
            <a:srgbClr val="FBAE40"/>
          </p15:clr>
        </p15:guide>
        <p15:guide id="4" pos="2547">
          <p15:clr>
            <a:srgbClr val="FBAE40"/>
          </p15:clr>
        </p15:guide>
        <p15:guide id="5" pos="2634">
          <p15:clr>
            <a:srgbClr val="FBAE40"/>
          </p15:clr>
        </p15:guide>
        <p15:guide id="6" pos="5037">
          <p15:clr>
            <a:srgbClr val="FBAE40"/>
          </p15:clr>
        </p15:guide>
        <p15:guide id="7" pos="5124">
          <p15:clr>
            <a:srgbClr val="FBAE40"/>
          </p15:clr>
        </p15:guide>
        <p15:guide id="8" pos="7528">
          <p15:clr>
            <a:srgbClr val="FBAE40"/>
          </p15:clr>
        </p15:guide>
        <p15:guide id="9" orient="horz">
          <p15:clr>
            <a:srgbClr val="FBAE40"/>
          </p15:clr>
        </p15:guide>
        <p15:guide id="10" orient="horz" pos="5754">
          <p15:clr>
            <a:srgbClr val="FBAE40"/>
          </p15:clr>
        </p15:guide>
        <p15:guide id="11" orient="horz" pos="144">
          <p15:clr>
            <a:srgbClr val="FBAE40"/>
          </p15:clr>
        </p15:guide>
        <p15:guide id="12" orient="horz" pos="1908">
          <p15:clr>
            <a:srgbClr val="FBAE40"/>
          </p15:clr>
        </p15:guide>
        <p15:guide id="13" orient="horz" pos="1994">
          <p15:clr>
            <a:srgbClr val="FBAE40"/>
          </p15:clr>
        </p15:guide>
        <p15:guide id="14" orient="horz" pos="3759">
          <p15:clr>
            <a:srgbClr val="FBAE40"/>
          </p15:clr>
        </p15:guide>
        <p15:guide id="15" orient="horz" pos="3845">
          <p15:clr>
            <a:srgbClr val="FBAE40"/>
          </p15:clr>
        </p15:guide>
        <p15:guide id="16" orient="horz" pos="561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ta Placemat Layou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8B24-E71B-4E13-BB9F-13475E83D080}"/>
              </a:ext>
            </a:extLst>
          </p:cNvPr>
          <p:cNvSpPr>
            <a:spLocks noGrp="1"/>
          </p:cNvSpPr>
          <p:nvPr>
            <p:ph type="title" hasCustomPrompt="1"/>
          </p:nvPr>
        </p:nvSpPr>
        <p:spPr>
          <a:xfrm>
            <a:off x="228600" y="228600"/>
            <a:ext cx="11722100" cy="560420"/>
          </a:xfrm>
          <a:solidFill>
            <a:schemeClr val="accent3"/>
          </a:solidFill>
        </p:spPr>
        <p:txBody>
          <a:bodyPr>
            <a:normAutofit/>
          </a:bodyPr>
          <a:lstStyle>
            <a:lvl1pPr>
              <a:defRPr sz="3000">
                <a:solidFill>
                  <a:schemeClr val="bg1"/>
                </a:solidFill>
              </a:defRPr>
            </a:lvl1pPr>
          </a:lstStyle>
          <a:p>
            <a:r>
              <a:rPr lang="en-US" dirty="0"/>
              <a:t>Title of Data Placemat Here</a:t>
            </a:r>
          </a:p>
        </p:txBody>
      </p:sp>
      <p:sp>
        <p:nvSpPr>
          <p:cNvPr id="7" name="Content Placeholder 6">
            <a:extLst>
              <a:ext uri="{FF2B5EF4-FFF2-40B4-BE49-F238E27FC236}">
                <a16:creationId xmlns:a16="http://schemas.microsoft.com/office/drawing/2014/main" id="{1B007C1D-A094-4D6B-8BBC-BDBF56FE225E}"/>
              </a:ext>
            </a:extLst>
          </p:cNvPr>
          <p:cNvSpPr>
            <a:spLocks noGrp="1"/>
          </p:cNvSpPr>
          <p:nvPr>
            <p:ph sz="quarter" idx="10" hasCustomPrompt="1"/>
          </p:nvPr>
        </p:nvSpPr>
        <p:spPr>
          <a:xfrm>
            <a:off x="4186993" y="6629400"/>
            <a:ext cx="7769224" cy="2276474"/>
          </a:xfrm>
          <a:pattFill prst="ltUpDiag">
            <a:fgClr>
              <a:schemeClr val="accent3"/>
            </a:fgClr>
            <a:bgClr>
              <a:schemeClr val="bg1"/>
            </a:bgClr>
          </a:pattFill>
        </p:spPr>
        <p:txBody>
          <a:bodyPr>
            <a:normAutofit/>
          </a:bodyPr>
          <a:lstStyle>
            <a:lvl1pPr marL="0" indent="0">
              <a:buNone/>
              <a:defRPr sz="2000"/>
            </a:lvl1pPr>
          </a:lstStyle>
          <a:p>
            <a:pPr lvl="0"/>
            <a:r>
              <a:rPr lang="en-US" dirty="0"/>
              <a:t>Chart Placeholder</a:t>
            </a:r>
          </a:p>
        </p:txBody>
      </p:sp>
      <p:sp>
        <p:nvSpPr>
          <p:cNvPr id="9" name="Text Placeholder 8">
            <a:extLst>
              <a:ext uri="{FF2B5EF4-FFF2-40B4-BE49-F238E27FC236}">
                <a16:creationId xmlns:a16="http://schemas.microsoft.com/office/drawing/2014/main" id="{F693B123-913E-4E66-84C9-229CB164B17A}"/>
              </a:ext>
            </a:extLst>
          </p:cNvPr>
          <p:cNvSpPr>
            <a:spLocks noGrp="1"/>
          </p:cNvSpPr>
          <p:nvPr>
            <p:ph type="body" sz="quarter" idx="11" hasCustomPrompt="1"/>
          </p:nvPr>
        </p:nvSpPr>
        <p:spPr>
          <a:xfrm>
            <a:off x="4186993" y="6108752"/>
            <a:ext cx="7769224" cy="496587"/>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0" name="Text Placeholder 8">
            <a:extLst>
              <a:ext uri="{FF2B5EF4-FFF2-40B4-BE49-F238E27FC236}">
                <a16:creationId xmlns:a16="http://schemas.microsoft.com/office/drawing/2014/main" id="{D4A331D8-2E47-499D-9110-934310F6FC90}"/>
              </a:ext>
            </a:extLst>
          </p:cNvPr>
          <p:cNvSpPr>
            <a:spLocks noGrp="1"/>
          </p:cNvSpPr>
          <p:nvPr>
            <p:ph type="body" sz="quarter" idx="12" hasCustomPrompt="1"/>
          </p:nvPr>
        </p:nvSpPr>
        <p:spPr>
          <a:xfrm>
            <a:off x="228600" y="829845"/>
            <a:ext cx="3796131" cy="8076029"/>
          </a:xfrm>
          <a:solidFill>
            <a:schemeClr val="bg2"/>
          </a:solidFill>
        </p:spPr>
        <p:txBody>
          <a:bodyPr>
            <a:normAutofit/>
          </a:bodyPr>
          <a:lstStyle>
            <a:lvl1pPr marL="0" indent="0">
              <a:lnSpc>
                <a:spcPct val="100000"/>
              </a:lnSpc>
              <a:buNone/>
              <a:defRPr sz="1500">
                <a:solidFill>
                  <a:schemeClr val="tx1">
                    <a:lumMod val="75000"/>
                  </a:schemeClr>
                </a:solidFill>
              </a:defRPr>
            </a:lvl1pPr>
          </a:lstStyle>
          <a:p>
            <a:pPr lvl="0"/>
            <a:r>
              <a:rPr lang="en-US" dirty="0"/>
              <a:t>Background text or overview of data placemat.</a:t>
            </a:r>
          </a:p>
        </p:txBody>
      </p:sp>
      <p:sp>
        <p:nvSpPr>
          <p:cNvPr id="13" name="Content Placeholder 6">
            <a:extLst>
              <a:ext uri="{FF2B5EF4-FFF2-40B4-BE49-F238E27FC236}">
                <a16:creationId xmlns:a16="http://schemas.microsoft.com/office/drawing/2014/main" id="{B8F53748-4063-4E28-BFB5-9B4591218657}"/>
              </a:ext>
            </a:extLst>
          </p:cNvPr>
          <p:cNvSpPr>
            <a:spLocks noGrp="1"/>
          </p:cNvSpPr>
          <p:nvPr>
            <p:ph sz="quarter" idx="14" hasCustomPrompt="1"/>
          </p:nvPr>
        </p:nvSpPr>
        <p:spPr>
          <a:xfrm>
            <a:off x="4186993" y="3690939"/>
            <a:ext cx="7735049" cy="2276474"/>
          </a:xfrm>
          <a:pattFill prst="ltUpDiag">
            <a:fgClr>
              <a:schemeClr val="accent3"/>
            </a:fgClr>
            <a:bgClr>
              <a:schemeClr val="bg1"/>
            </a:bgClr>
          </a:pattFill>
        </p:spPr>
        <p:txBody>
          <a:bodyPr>
            <a:normAutofit/>
          </a:bodyPr>
          <a:lstStyle>
            <a:lvl1pPr marL="0" indent="0">
              <a:buNone/>
              <a:defRPr sz="2000"/>
            </a:lvl1pPr>
          </a:lstStyle>
          <a:p>
            <a:pPr lvl="0"/>
            <a:r>
              <a:rPr lang="en-US" dirty="0"/>
              <a:t>Chart Placeholder</a:t>
            </a:r>
          </a:p>
        </p:txBody>
      </p:sp>
      <p:sp>
        <p:nvSpPr>
          <p:cNvPr id="16" name="Text Placeholder 8">
            <a:extLst>
              <a:ext uri="{FF2B5EF4-FFF2-40B4-BE49-F238E27FC236}">
                <a16:creationId xmlns:a16="http://schemas.microsoft.com/office/drawing/2014/main" id="{DE3837FA-EBB0-4A6C-B895-41300049F734}"/>
              </a:ext>
            </a:extLst>
          </p:cNvPr>
          <p:cNvSpPr>
            <a:spLocks noGrp="1"/>
          </p:cNvSpPr>
          <p:nvPr>
            <p:ph type="body" sz="quarter" idx="17" hasCustomPrompt="1"/>
          </p:nvPr>
        </p:nvSpPr>
        <p:spPr>
          <a:xfrm>
            <a:off x="4186993" y="3188563"/>
            <a:ext cx="7735048"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20" name="Content Placeholder 6">
            <a:extLst>
              <a:ext uri="{FF2B5EF4-FFF2-40B4-BE49-F238E27FC236}">
                <a16:creationId xmlns:a16="http://schemas.microsoft.com/office/drawing/2014/main" id="{E4DF4D41-9C58-4700-AD0D-2B816B25A819}"/>
              </a:ext>
            </a:extLst>
          </p:cNvPr>
          <p:cNvSpPr>
            <a:spLocks noGrp="1"/>
          </p:cNvSpPr>
          <p:nvPr>
            <p:ph sz="quarter" idx="19" hasCustomPrompt="1"/>
          </p:nvPr>
        </p:nvSpPr>
        <p:spPr>
          <a:xfrm>
            <a:off x="8154570" y="829846"/>
            <a:ext cx="3780086" cy="2197848"/>
          </a:xfrm>
          <a:pattFill prst="ltUpDiag">
            <a:fgClr>
              <a:schemeClr val="accent3"/>
            </a:fgClr>
            <a:bgClr>
              <a:schemeClr val="bg1"/>
            </a:bgClr>
          </a:pattFill>
        </p:spPr>
        <p:txBody>
          <a:bodyPr>
            <a:normAutofit/>
          </a:bodyPr>
          <a:lstStyle>
            <a:lvl1pPr marL="0" indent="0">
              <a:buNone/>
              <a:defRPr sz="2000"/>
            </a:lvl1pPr>
          </a:lstStyle>
          <a:p>
            <a:pPr lvl="0"/>
            <a:r>
              <a:rPr lang="en-US" dirty="0"/>
              <a:t>Chart Placeholder</a:t>
            </a:r>
          </a:p>
        </p:txBody>
      </p:sp>
      <p:sp>
        <p:nvSpPr>
          <p:cNvPr id="18" name="Content Placeholder 6">
            <a:extLst>
              <a:ext uri="{FF2B5EF4-FFF2-40B4-BE49-F238E27FC236}">
                <a16:creationId xmlns:a16="http://schemas.microsoft.com/office/drawing/2014/main" id="{D7B0674D-F710-46E5-837E-59F3D4BF3A79}"/>
              </a:ext>
            </a:extLst>
          </p:cNvPr>
          <p:cNvSpPr>
            <a:spLocks noGrp="1"/>
          </p:cNvSpPr>
          <p:nvPr>
            <p:ph sz="quarter" idx="21" hasCustomPrompt="1"/>
          </p:nvPr>
        </p:nvSpPr>
        <p:spPr>
          <a:xfrm>
            <a:off x="4186993" y="829846"/>
            <a:ext cx="3780086" cy="2197848"/>
          </a:xfrm>
          <a:pattFill prst="ltUpDiag">
            <a:fgClr>
              <a:schemeClr val="accent3"/>
            </a:fgClr>
            <a:bgClr>
              <a:schemeClr val="bg1"/>
            </a:bgClr>
          </a:pattFill>
        </p:spPr>
        <p:txBody>
          <a:bodyPr>
            <a:normAutofit/>
          </a:bodyPr>
          <a:lstStyle>
            <a:lvl1pPr marL="0" indent="0">
              <a:buNone/>
              <a:defRPr sz="2000"/>
            </a:lvl1pPr>
          </a:lstStyle>
          <a:p>
            <a:pPr lvl="0"/>
            <a:r>
              <a:rPr lang="en-US" dirty="0"/>
              <a:t>Chart Placeholder</a:t>
            </a:r>
          </a:p>
        </p:txBody>
      </p:sp>
    </p:spTree>
    <p:extLst>
      <p:ext uri="{BB962C8B-B14F-4D97-AF65-F5344CB8AC3E}">
        <p14:creationId xmlns:p14="http://schemas.microsoft.com/office/powerpoint/2010/main" val="4151536228"/>
      </p:ext>
    </p:extLst>
  </p:cSld>
  <p:clrMapOvr>
    <a:masterClrMapping/>
  </p:clrMapOvr>
  <p:extLst>
    <p:ext uri="{DCECCB84-F9BA-43D5-87BE-67443E8EF086}">
      <p15:sldGuideLst xmlns:p15="http://schemas.microsoft.com/office/powerpoint/2012/main">
        <p15:guide id="1">
          <p15:clr>
            <a:srgbClr val="FBAE40"/>
          </p15:clr>
        </p15:guide>
        <p15:guide id="2" pos="7672">
          <p15:clr>
            <a:srgbClr val="FBAE40"/>
          </p15:clr>
        </p15:guide>
        <p15:guide id="3" pos="144">
          <p15:clr>
            <a:srgbClr val="FBAE40"/>
          </p15:clr>
        </p15:guide>
        <p15:guide id="4" pos="2547">
          <p15:clr>
            <a:srgbClr val="FBAE40"/>
          </p15:clr>
        </p15:guide>
        <p15:guide id="5" pos="2634">
          <p15:clr>
            <a:srgbClr val="FBAE40"/>
          </p15:clr>
        </p15:guide>
        <p15:guide id="6" pos="5037">
          <p15:clr>
            <a:srgbClr val="FBAE40"/>
          </p15:clr>
        </p15:guide>
        <p15:guide id="7" pos="5124">
          <p15:clr>
            <a:srgbClr val="FBAE40"/>
          </p15:clr>
        </p15:guide>
        <p15:guide id="8" pos="7528">
          <p15:clr>
            <a:srgbClr val="FBAE40"/>
          </p15:clr>
        </p15:guide>
        <p15:guide id="9" orient="horz">
          <p15:clr>
            <a:srgbClr val="FBAE40"/>
          </p15:clr>
        </p15:guide>
        <p15:guide id="10" orient="horz" pos="5754">
          <p15:clr>
            <a:srgbClr val="FBAE40"/>
          </p15:clr>
        </p15:guide>
        <p15:guide id="11" orient="horz" pos="144">
          <p15:clr>
            <a:srgbClr val="FBAE40"/>
          </p15:clr>
        </p15:guide>
        <p15:guide id="12" orient="horz" pos="1908">
          <p15:clr>
            <a:srgbClr val="FBAE40"/>
          </p15:clr>
        </p15:guide>
        <p15:guide id="13" orient="horz" pos="1994">
          <p15:clr>
            <a:srgbClr val="FBAE40"/>
          </p15:clr>
        </p15:guide>
        <p15:guide id="14" orient="horz" pos="3759">
          <p15:clr>
            <a:srgbClr val="FBAE40"/>
          </p15:clr>
        </p15:guide>
        <p15:guide id="15" orient="horz" pos="3845">
          <p15:clr>
            <a:srgbClr val="FBAE40"/>
          </p15:clr>
        </p15:guide>
        <p15:guide id="16" orient="horz" pos="561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Placemat Layou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8B24-E71B-4E13-BB9F-13475E83D080}"/>
              </a:ext>
            </a:extLst>
          </p:cNvPr>
          <p:cNvSpPr>
            <a:spLocks noGrp="1"/>
          </p:cNvSpPr>
          <p:nvPr>
            <p:ph type="title" hasCustomPrompt="1"/>
          </p:nvPr>
        </p:nvSpPr>
        <p:spPr>
          <a:xfrm>
            <a:off x="228600" y="228600"/>
            <a:ext cx="11722100" cy="560420"/>
          </a:xfrm>
          <a:solidFill>
            <a:schemeClr val="accent2"/>
          </a:solidFill>
        </p:spPr>
        <p:txBody>
          <a:bodyPr>
            <a:normAutofit/>
          </a:bodyPr>
          <a:lstStyle>
            <a:lvl1pPr>
              <a:defRPr sz="3000">
                <a:solidFill>
                  <a:schemeClr val="bg1"/>
                </a:solidFill>
              </a:defRPr>
            </a:lvl1pPr>
          </a:lstStyle>
          <a:p>
            <a:r>
              <a:rPr lang="en-US" dirty="0"/>
              <a:t>Title of Data Placemat Here</a:t>
            </a:r>
          </a:p>
        </p:txBody>
      </p:sp>
      <p:sp>
        <p:nvSpPr>
          <p:cNvPr id="7" name="Content Placeholder 6">
            <a:extLst>
              <a:ext uri="{FF2B5EF4-FFF2-40B4-BE49-F238E27FC236}">
                <a16:creationId xmlns:a16="http://schemas.microsoft.com/office/drawing/2014/main" id="{1B007C1D-A094-4D6B-8BBC-BDBF56FE225E}"/>
              </a:ext>
            </a:extLst>
          </p:cNvPr>
          <p:cNvSpPr>
            <a:spLocks noGrp="1"/>
          </p:cNvSpPr>
          <p:nvPr>
            <p:ph sz="quarter" idx="10" hasCustomPrompt="1"/>
          </p:nvPr>
        </p:nvSpPr>
        <p:spPr>
          <a:xfrm>
            <a:off x="228600" y="6629400"/>
            <a:ext cx="3796131" cy="2276474"/>
          </a:xfrm>
          <a:pattFill prst="ltUpDiag">
            <a:fgClr>
              <a:schemeClr val="accent2"/>
            </a:fgClr>
            <a:bgClr>
              <a:schemeClr val="bg1"/>
            </a:bgClr>
          </a:pattFill>
        </p:spPr>
        <p:txBody>
          <a:bodyPr>
            <a:normAutofit/>
          </a:bodyPr>
          <a:lstStyle>
            <a:lvl1pPr marL="0" indent="0">
              <a:buNone/>
              <a:defRPr sz="2000"/>
            </a:lvl1pPr>
          </a:lstStyle>
          <a:p>
            <a:pPr lvl="0"/>
            <a:r>
              <a:rPr lang="en-US" dirty="0"/>
              <a:t>Chart Placeholder</a:t>
            </a:r>
          </a:p>
        </p:txBody>
      </p:sp>
      <p:sp>
        <p:nvSpPr>
          <p:cNvPr id="9" name="Text Placeholder 8">
            <a:extLst>
              <a:ext uri="{FF2B5EF4-FFF2-40B4-BE49-F238E27FC236}">
                <a16:creationId xmlns:a16="http://schemas.microsoft.com/office/drawing/2014/main" id="{F693B123-913E-4E66-84C9-229CB164B17A}"/>
              </a:ext>
            </a:extLst>
          </p:cNvPr>
          <p:cNvSpPr>
            <a:spLocks noGrp="1"/>
          </p:cNvSpPr>
          <p:nvPr>
            <p:ph type="body" sz="quarter" idx="11" hasCustomPrompt="1"/>
          </p:nvPr>
        </p:nvSpPr>
        <p:spPr>
          <a:xfrm>
            <a:off x="228600" y="6108752"/>
            <a:ext cx="3796131" cy="496587"/>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0" name="Text Placeholder 8">
            <a:extLst>
              <a:ext uri="{FF2B5EF4-FFF2-40B4-BE49-F238E27FC236}">
                <a16:creationId xmlns:a16="http://schemas.microsoft.com/office/drawing/2014/main" id="{D4A331D8-2E47-499D-9110-934310F6FC90}"/>
              </a:ext>
            </a:extLst>
          </p:cNvPr>
          <p:cNvSpPr>
            <a:spLocks noGrp="1"/>
          </p:cNvSpPr>
          <p:nvPr>
            <p:ph type="body" sz="quarter" idx="12" hasCustomPrompt="1"/>
          </p:nvPr>
        </p:nvSpPr>
        <p:spPr>
          <a:xfrm>
            <a:off x="228600" y="829847"/>
            <a:ext cx="11722100" cy="2195876"/>
          </a:xfrm>
          <a:solidFill>
            <a:schemeClr val="bg2"/>
          </a:solidFill>
        </p:spPr>
        <p:txBody>
          <a:bodyPr>
            <a:normAutofit/>
          </a:bodyPr>
          <a:lstStyle>
            <a:lvl1pPr marL="0" indent="0">
              <a:lnSpc>
                <a:spcPct val="100000"/>
              </a:lnSpc>
              <a:buNone/>
              <a:defRPr sz="1500">
                <a:solidFill>
                  <a:schemeClr val="tx1">
                    <a:lumMod val="75000"/>
                  </a:schemeClr>
                </a:solidFill>
              </a:defRPr>
            </a:lvl1pPr>
          </a:lstStyle>
          <a:p>
            <a:pPr lvl="0"/>
            <a:r>
              <a:rPr lang="en-US" dirty="0"/>
              <a:t>Background text or overview of data placemat.</a:t>
            </a:r>
          </a:p>
        </p:txBody>
      </p:sp>
      <p:sp>
        <p:nvSpPr>
          <p:cNvPr id="11" name="Content Placeholder 6">
            <a:extLst>
              <a:ext uri="{FF2B5EF4-FFF2-40B4-BE49-F238E27FC236}">
                <a16:creationId xmlns:a16="http://schemas.microsoft.com/office/drawing/2014/main" id="{E46DA76E-D2D2-4903-99A9-09A6AEFA600E}"/>
              </a:ext>
            </a:extLst>
          </p:cNvPr>
          <p:cNvSpPr>
            <a:spLocks noGrp="1"/>
          </p:cNvSpPr>
          <p:nvPr>
            <p:ph sz="quarter" idx="13" hasCustomPrompt="1"/>
          </p:nvPr>
        </p:nvSpPr>
        <p:spPr>
          <a:xfrm>
            <a:off x="228600" y="3690939"/>
            <a:ext cx="3780086" cy="2276474"/>
          </a:xfrm>
          <a:pattFill prst="ltUpDiag">
            <a:fgClr>
              <a:schemeClr val="accent2"/>
            </a:fgClr>
            <a:bgClr>
              <a:schemeClr val="bg1"/>
            </a:bgClr>
          </a:pattFill>
        </p:spPr>
        <p:txBody>
          <a:bodyPr>
            <a:normAutofit/>
          </a:bodyPr>
          <a:lstStyle>
            <a:lvl1pPr marL="0" indent="0">
              <a:buNone/>
              <a:defRPr sz="2000"/>
            </a:lvl1pPr>
          </a:lstStyle>
          <a:p>
            <a:pPr lvl="0"/>
            <a:r>
              <a:rPr lang="en-US" dirty="0"/>
              <a:t>Chart Placeholder</a:t>
            </a:r>
          </a:p>
        </p:txBody>
      </p:sp>
      <p:sp>
        <p:nvSpPr>
          <p:cNvPr id="13" name="Content Placeholder 6">
            <a:extLst>
              <a:ext uri="{FF2B5EF4-FFF2-40B4-BE49-F238E27FC236}">
                <a16:creationId xmlns:a16="http://schemas.microsoft.com/office/drawing/2014/main" id="{B8F53748-4063-4E28-BFB5-9B4591218657}"/>
              </a:ext>
            </a:extLst>
          </p:cNvPr>
          <p:cNvSpPr>
            <a:spLocks noGrp="1"/>
          </p:cNvSpPr>
          <p:nvPr>
            <p:ph sz="quarter" idx="14" hasCustomPrompt="1"/>
          </p:nvPr>
        </p:nvSpPr>
        <p:spPr>
          <a:xfrm>
            <a:off x="4199607" y="3690939"/>
            <a:ext cx="3780086" cy="2276474"/>
          </a:xfrm>
          <a:pattFill prst="ltUpDiag">
            <a:fgClr>
              <a:schemeClr val="accent2"/>
            </a:fgClr>
            <a:bgClr>
              <a:schemeClr val="bg1"/>
            </a:bgClr>
          </a:pattFill>
        </p:spPr>
        <p:txBody>
          <a:bodyPr>
            <a:normAutofit/>
          </a:bodyPr>
          <a:lstStyle>
            <a:lvl1pPr marL="0" indent="0">
              <a:buNone/>
              <a:defRPr sz="2000"/>
            </a:lvl1pPr>
          </a:lstStyle>
          <a:p>
            <a:pPr lvl="0"/>
            <a:r>
              <a:rPr lang="en-US" dirty="0"/>
              <a:t>Chart Placeholder</a:t>
            </a:r>
          </a:p>
        </p:txBody>
      </p:sp>
      <p:sp>
        <p:nvSpPr>
          <p:cNvPr id="14" name="Content Placeholder 6">
            <a:extLst>
              <a:ext uri="{FF2B5EF4-FFF2-40B4-BE49-F238E27FC236}">
                <a16:creationId xmlns:a16="http://schemas.microsoft.com/office/drawing/2014/main" id="{C957264C-13CB-4AB2-8CA6-F081D7BB1888}"/>
              </a:ext>
            </a:extLst>
          </p:cNvPr>
          <p:cNvSpPr>
            <a:spLocks noGrp="1"/>
          </p:cNvSpPr>
          <p:nvPr>
            <p:ph sz="quarter" idx="15" hasCustomPrompt="1"/>
          </p:nvPr>
        </p:nvSpPr>
        <p:spPr>
          <a:xfrm>
            <a:off x="8154570" y="3690939"/>
            <a:ext cx="3780086" cy="2276474"/>
          </a:xfrm>
          <a:pattFill prst="ltUpDiag">
            <a:fgClr>
              <a:schemeClr val="accent2"/>
            </a:fgClr>
            <a:bgClr>
              <a:schemeClr val="bg1"/>
            </a:bgClr>
          </a:pattFill>
        </p:spPr>
        <p:txBody>
          <a:bodyPr>
            <a:normAutofit/>
          </a:bodyPr>
          <a:lstStyle>
            <a:lvl1pPr marL="0" indent="0">
              <a:buNone/>
              <a:defRPr sz="2000"/>
            </a:lvl1pPr>
          </a:lstStyle>
          <a:p>
            <a:pPr lvl="0"/>
            <a:r>
              <a:rPr lang="en-US" dirty="0"/>
              <a:t>Chart Placeholder</a:t>
            </a:r>
          </a:p>
        </p:txBody>
      </p:sp>
      <p:sp>
        <p:nvSpPr>
          <p:cNvPr id="15" name="Text Placeholder 8">
            <a:extLst>
              <a:ext uri="{FF2B5EF4-FFF2-40B4-BE49-F238E27FC236}">
                <a16:creationId xmlns:a16="http://schemas.microsoft.com/office/drawing/2014/main" id="{CA732898-3C06-4223-8FC5-D27FE051C820}"/>
              </a:ext>
            </a:extLst>
          </p:cNvPr>
          <p:cNvSpPr>
            <a:spLocks noGrp="1"/>
          </p:cNvSpPr>
          <p:nvPr>
            <p:ph type="body" sz="quarter" idx="16" hasCustomPrompt="1"/>
          </p:nvPr>
        </p:nvSpPr>
        <p:spPr>
          <a:xfrm>
            <a:off x="228600" y="3188563"/>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6" name="Text Placeholder 8">
            <a:extLst>
              <a:ext uri="{FF2B5EF4-FFF2-40B4-BE49-F238E27FC236}">
                <a16:creationId xmlns:a16="http://schemas.microsoft.com/office/drawing/2014/main" id="{DE3837FA-EBB0-4A6C-B895-41300049F734}"/>
              </a:ext>
            </a:extLst>
          </p:cNvPr>
          <p:cNvSpPr>
            <a:spLocks noGrp="1"/>
          </p:cNvSpPr>
          <p:nvPr>
            <p:ph type="body" sz="quarter" idx="17" hasCustomPrompt="1"/>
          </p:nvPr>
        </p:nvSpPr>
        <p:spPr>
          <a:xfrm>
            <a:off x="4199607" y="3188563"/>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7" name="Text Placeholder 8">
            <a:extLst>
              <a:ext uri="{FF2B5EF4-FFF2-40B4-BE49-F238E27FC236}">
                <a16:creationId xmlns:a16="http://schemas.microsoft.com/office/drawing/2014/main" id="{BE1927E3-A50E-4089-A091-3413EE4E8CF4}"/>
              </a:ext>
            </a:extLst>
          </p:cNvPr>
          <p:cNvSpPr>
            <a:spLocks noGrp="1"/>
          </p:cNvSpPr>
          <p:nvPr>
            <p:ph type="body" sz="quarter" idx="18" hasCustomPrompt="1"/>
          </p:nvPr>
        </p:nvSpPr>
        <p:spPr>
          <a:xfrm>
            <a:off x="8154570" y="3188563"/>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9" name="Content Placeholder 6">
            <a:extLst>
              <a:ext uri="{FF2B5EF4-FFF2-40B4-BE49-F238E27FC236}">
                <a16:creationId xmlns:a16="http://schemas.microsoft.com/office/drawing/2014/main" id="{BE1FCCFF-7E90-46D4-BABF-A29E2B93C730}"/>
              </a:ext>
            </a:extLst>
          </p:cNvPr>
          <p:cNvSpPr>
            <a:spLocks noGrp="1"/>
          </p:cNvSpPr>
          <p:nvPr>
            <p:ph sz="quarter" idx="22" hasCustomPrompt="1"/>
          </p:nvPr>
        </p:nvSpPr>
        <p:spPr>
          <a:xfrm>
            <a:off x="4199607" y="6629400"/>
            <a:ext cx="3780086" cy="2276474"/>
          </a:xfrm>
          <a:pattFill prst="ltUpDiag">
            <a:fgClr>
              <a:schemeClr val="accent2"/>
            </a:fgClr>
            <a:bgClr>
              <a:schemeClr val="bg1"/>
            </a:bgClr>
          </a:pattFill>
        </p:spPr>
        <p:txBody>
          <a:bodyPr>
            <a:normAutofit/>
          </a:bodyPr>
          <a:lstStyle>
            <a:lvl1pPr marL="0" indent="0">
              <a:buNone/>
              <a:defRPr sz="2000"/>
            </a:lvl1pPr>
          </a:lstStyle>
          <a:p>
            <a:pPr lvl="0"/>
            <a:r>
              <a:rPr lang="en-US" dirty="0"/>
              <a:t>Chart Placeholder</a:t>
            </a:r>
          </a:p>
        </p:txBody>
      </p:sp>
      <p:sp>
        <p:nvSpPr>
          <p:cNvPr id="21" name="Text Placeholder 8">
            <a:extLst>
              <a:ext uri="{FF2B5EF4-FFF2-40B4-BE49-F238E27FC236}">
                <a16:creationId xmlns:a16="http://schemas.microsoft.com/office/drawing/2014/main" id="{3D97061B-EC9A-4AB0-BA12-078D534B4F0A}"/>
              </a:ext>
            </a:extLst>
          </p:cNvPr>
          <p:cNvSpPr>
            <a:spLocks noGrp="1"/>
          </p:cNvSpPr>
          <p:nvPr>
            <p:ph type="body" sz="quarter" idx="23" hasCustomPrompt="1"/>
          </p:nvPr>
        </p:nvSpPr>
        <p:spPr>
          <a:xfrm>
            <a:off x="4199607" y="6108752"/>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23" name="Content Placeholder 6">
            <a:extLst>
              <a:ext uri="{FF2B5EF4-FFF2-40B4-BE49-F238E27FC236}">
                <a16:creationId xmlns:a16="http://schemas.microsoft.com/office/drawing/2014/main" id="{BDEBBBA4-21DA-4967-B38D-B61F98712CC4}"/>
              </a:ext>
            </a:extLst>
          </p:cNvPr>
          <p:cNvSpPr>
            <a:spLocks noGrp="1"/>
          </p:cNvSpPr>
          <p:nvPr>
            <p:ph sz="quarter" idx="24" hasCustomPrompt="1"/>
          </p:nvPr>
        </p:nvSpPr>
        <p:spPr>
          <a:xfrm>
            <a:off x="8154570" y="6629400"/>
            <a:ext cx="3780086" cy="2276474"/>
          </a:xfrm>
          <a:pattFill prst="ltUpDiag">
            <a:fgClr>
              <a:schemeClr val="accent2"/>
            </a:fgClr>
            <a:bgClr>
              <a:schemeClr val="bg1"/>
            </a:bgClr>
          </a:pattFill>
        </p:spPr>
        <p:txBody>
          <a:bodyPr>
            <a:normAutofit/>
          </a:bodyPr>
          <a:lstStyle>
            <a:lvl1pPr marL="0" indent="0">
              <a:buNone/>
              <a:defRPr sz="2000"/>
            </a:lvl1pPr>
          </a:lstStyle>
          <a:p>
            <a:pPr lvl="0"/>
            <a:r>
              <a:rPr lang="en-US" dirty="0"/>
              <a:t>Chart Placeholder</a:t>
            </a:r>
          </a:p>
        </p:txBody>
      </p:sp>
      <p:sp>
        <p:nvSpPr>
          <p:cNvPr id="24" name="Text Placeholder 8">
            <a:extLst>
              <a:ext uri="{FF2B5EF4-FFF2-40B4-BE49-F238E27FC236}">
                <a16:creationId xmlns:a16="http://schemas.microsoft.com/office/drawing/2014/main" id="{3B9A1B81-6767-48DB-ACA8-5CCEDE562468}"/>
              </a:ext>
            </a:extLst>
          </p:cNvPr>
          <p:cNvSpPr>
            <a:spLocks noGrp="1"/>
          </p:cNvSpPr>
          <p:nvPr>
            <p:ph type="body" sz="quarter" idx="25" hasCustomPrompt="1"/>
          </p:nvPr>
        </p:nvSpPr>
        <p:spPr>
          <a:xfrm>
            <a:off x="8154570" y="6108752"/>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Tree>
    <p:extLst>
      <p:ext uri="{BB962C8B-B14F-4D97-AF65-F5344CB8AC3E}">
        <p14:creationId xmlns:p14="http://schemas.microsoft.com/office/powerpoint/2010/main" val="1806947564"/>
      </p:ext>
    </p:extLst>
  </p:cSld>
  <p:clrMapOvr>
    <a:masterClrMapping/>
  </p:clrMapOvr>
  <p:extLst>
    <p:ext uri="{DCECCB84-F9BA-43D5-87BE-67443E8EF086}">
      <p15:sldGuideLst xmlns:p15="http://schemas.microsoft.com/office/powerpoint/2012/main">
        <p15:guide id="1">
          <p15:clr>
            <a:srgbClr val="FBAE40"/>
          </p15:clr>
        </p15:guide>
        <p15:guide id="2" pos="7672">
          <p15:clr>
            <a:srgbClr val="FBAE40"/>
          </p15:clr>
        </p15:guide>
        <p15:guide id="3" pos="144">
          <p15:clr>
            <a:srgbClr val="FBAE40"/>
          </p15:clr>
        </p15:guide>
        <p15:guide id="4" pos="2547">
          <p15:clr>
            <a:srgbClr val="FBAE40"/>
          </p15:clr>
        </p15:guide>
        <p15:guide id="5" pos="2634">
          <p15:clr>
            <a:srgbClr val="FBAE40"/>
          </p15:clr>
        </p15:guide>
        <p15:guide id="6" pos="5037">
          <p15:clr>
            <a:srgbClr val="FBAE40"/>
          </p15:clr>
        </p15:guide>
        <p15:guide id="7" pos="5124">
          <p15:clr>
            <a:srgbClr val="FBAE40"/>
          </p15:clr>
        </p15:guide>
        <p15:guide id="8" pos="7528">
          <p15:clr>
            <a:srgbClr val="FBAE40"/>
          </p15:clr>
        </p15:guide>
        <p15:guide id="9" orient="horz">
          <p15:clr>
            <a:srgbClr val="FBAE40"/>
          </p15:clr>
        </p15:guide>
        <p15:guide id="10" orient="horz" pos="5754">
          <p15:clr>
            <a:srgbClr val="FBAE40"/>
          </p15:clr>
        </p15:guide>
        <p15:guide id="11" orient="horz" pos="144">
          <p15:clr>
            <a:srgbClr val="FBAE40"/>
          </p15:clr>
        </p15:guide>
        <p15:guide id="12" orient="horz" pos="1908">
          <p15:clr>
            <a:srgbClr val="FBAE40"/>
          </p15:clr>
        </p15:guide>
        <p15:guide id="13" orient="horz" pos="1994">
          <p15:clr>
            <a:srgbClr val="FBAE40"/>
          </p15:clr>
        </p15:guide>
        <p15:guide id="14" orient="horz" pos="3759">
          <p15:clr>
            <a:srgbClr val="FBAE40"/>
          </p15:clr>
        </p15:guide>
        <p15:guide id="15" orient="horz" pos="3845">
          <p15:clr>
            <a:srgbClr val="FBAE40"/>
          </p15:clr>
        </p15:guide>
        <p15:guide id="16" orient="horz" pos="561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ta Placemat Layou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8B24-E71B-4E13-BB9F-13475E83D080}"/>
              </a:ext>
            </a:extLst>
          </p:cNvPr>
          <p:cNvSpPr>
            <a:spLocks noGrp="1"/>
          </p:cNvSpPr>
          <p:nvPr>
            <p:ph type="title" hasCustomPrompt="1"/>
          </p:nvPr>
        </p:nvSpPr>
        <p:spPr>
          <a:xfrm>
            <a:off x="228600" y="228600"/>
            <a:ext cx="11722100" cy="560420"/>
          </a:xfrm>
          <a:solidFill>
            <a:schemeClr val="accent1"/>
          </a:solidFill>
        </p:spPr>
        <p:txBody>
          <a:bodyPr>
            <a:normAutofit/>
          </a:bodyPr>
          <a:lstStyle>
            <a:lvl1pPr>
              <a:defRPr sz="3000">
                <a:solidFill>
                  <a:schemeClr val="bg1"/>
                </a:solidFill>
              </a:defRPr>
            </a:lvl1pPr>
          </a:lstStyle>
          <a:p>
            <a:r>
              <a:rPr lang="en-US" dirty="0"/>
              <a:t>Title of Data Placemat Here</a:t>
            </a:r>
          </a:p>
        </p:txBody>
      </p:sp>
      <p:sp>
        <p:nvSpPr>
          <p:cNvPr id="7" name="Content Placeholder 6">
            <a:extLst>
              <a:ext uri="{FF2B5EF4-FFF2-40B4-BE49-F238E27FC236}">
                <a16:creationId xmlns:a16="http://schemas.microsoft.com/office/drawing/2014/main" id="{1B007C1D-A094-4D6B-8BBC-BDBF56FE225E}"/>
              </a:ext>
            </a:extLst>
          </p:cNvPr>
          <p:cNvSpPr>
            <a:spLocks noGrp="1"/>
          </p:cNvSpPr>
          <p:nvPr>
            <p:ph sz="quarter" idx="10" hasCustomPrompt="1"/>
          </p:nvPr>
        </p:nvSpPr>
        <p:spPr>
          <a:xfrm>
            <a:off x="228600" y="6629400"/>
            <a:ext cx="7767638" cy="2276474"/>
          </a:xfrm>
          <a:pattFill prst="ltUpDiag">
            <a:fgClr>
              <a:schemeClr val="accent1"/>
            </a:fgClr>
            <a:bgClr>
              <a:schemeClr val="bg1"/>
            </a:bgClr>
          </a:pattFill>
        </p:spPr>
        <p:txBody>
          <a:bodyPr>
            <a:normAutofit/>
          </a:bodyPr>
          <a:lstStyle>
            <a:lvl1pPr marL="0" indent="0">
              <a:buNone/>
              <a:defRPr sz="2000"/>
            </a:lvl1pPr>
          </a:lstStyle>
          <a:p>
            <a:pPr lvl="0"/>
            <a:r>
              <a:rPr lang="en-US" dirty="0"/>
              <a:t>Chart Placeholder</a:t>
            </a:r>
          </a:p>
        </p:txBody>
      </p:sp>
      <p:sp>
        <p:nvSpPr>
          <p:cNvPr id="9" name="Text Placeholder 8">
            <a:extLst>
              <a:ext uri="{FF2B5EF4-FFF2-40B4-BE49-F238E27FC236}">
                <a16:creationId xmlns:a16="http://schemas.microsoft.com/office/drawing/2014/main" id="{F693B123-913E-4E66-84C9-229CB164B17A}"/>
              </a:ext>
            </a:extLst>
          </p:cNvPr>
          <p:cNvSpPr>
            <a:spLocks noGrp="1"/>
          </p:cNvSpPr>
          <p:nvPr>
            <p:ph type="body" sz="quarter" idx="11" hasCustomPrompt="1"/>
          </p:nvPr>
        </p:nvSpPr>
        <p:spPr>
          <a:xfrm>
            <a:off x="228600" y="6108752"/>
            <a:ext cx="7751092" cy="496587"/>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0" name="Text Placeholder 8">
            <a:extLst>
              <a:ext uri="{FF2B5EF4-FFF2-40B4-BE49-F238E27FC236}">
                <a16:creationId xmlns:a16="http://schemas.microsoft.com/office/drawing/2014/main" id="{D4A331D8-2E47-499D-9110-934310F6FC90}"/>
              </a:ext>
            </a:extLst>
          </p:cNvPr>
          <p:cNvSpPr>
            <a:spLocks noGrp="1"/>
          </p:cNvSpPr>
          <p:nvPr>
            <p:ph type="body" sz="quarter" idx="12" hasCustomPrompt="1"/>
          </p:nvPr>
        </p:nvSpPr>
        <p:spPr>
          <a:xfrm>
            <a:off x="228600" y="829847"/>
            <a:ext cx="3814763" cy="2195876"/>
          </a:xfrm>
          <a:solidFill>
            <a:schemeClr val="bg2"/>
          </a:solidFill>
        </p:spPr>
        <p:txBody>
          <a:bodyPr>
            <a:normAutofit/>
          </a:bodyPr>
          <a:lstStyle>
            <a:lvl1pPr marL="0" indent="0">
              <a:lnSpc>
                <a:spcPct val="100000"/>
              </a:lnSpc>
              <a:buNone/>
              <a:defRPr sz="1500">
                <a:solidFill>
                  <a:schemeClr val="tx1">
                    <a:lumMod val="75000"/>
                  </a:schemeClr>
                </a:solidFill>
              </a:defRPr>
            </a:lvl1pPr>
          </a:lstStyle>
          <a:p>
            <a:pPr lvl="0"/>
            <a:r>
              <a:rPr lang="en-US" dirty="0"/>
              <a:t>Background text or overview of data placemat.</a:t>
            </a:r>
          </a:p>
        </p:txBody>
      </p:sp>
      <p:sp>
        <p:nvSpPr>
          <p:cNvPr id="11" name="Content Placeholder 6">
            <a:extLst>
              <a:ext uri="{FF2B5EF4-FFF2-40B4-BE49-F238E27FC236}">
                <a16:creationId xmlns:a16="http://schemas.microsoft.com/office/drawing/2014/main" id="{E46DA76E-D2D2-4903-99A9-09A6AEFA600E}"/>
              </a:ext>
            </a:extLst>
          </p:cNvPr>
          <p:cNvSpPr>
            <a:spLocks noGrp="1"/>
          </p:cNvSpPr>
          <p:nvPr>
            <p:ph sz="quarter" idx="13" hasCustomPrompt="1"/>
          </p:nvPr>
        </p:nvSpPr>
        <p:spPr>
          <a:xfrm>
            <a:off x="228600" y="3690939"/>
            <a:ext cx="7767638" cy="2276474"/>
          </a:xfrm>
          <a:pattFill prst="ltUpDiag">
            <a:fgClr>
              <a:schemeClr val="accent1"/>
            </a:fgClr>
            <a:bgClr>
              <a:schemeClr val="bg1"/>
            </a:bgClr>
          </a:pattFill>
        </p:spPr>
        <p:txBody>
          <a:bodyPr>
            <a:normAutofit/>
          </a:bodyPr>
          <a:lstStyle>
            <a:lvl1pPr marL="0" indent="0">
              <a:buNone/>
              <a:defRPr sz="2000"/>
            </a:lvl1pPr>
          </a:lstStyle>
          <a:p>
            <a:pPr lvl="0"/>
            <a:r>
              <a:rPr lang="en-US" dirty="0"/>
              <a:t>Chart Placeholder</a:t>
            </a:r>
          </a:p>
        </p:txBody>
      </p:sp>
      <p:sp>
        <p:nvSpPr>
          <p:cNvPr id="15" name="Text Placeholder 8">
            <a:extLst>
              <a:ext uri="{FF2B5EF4-FFF2-40B4-BE49-F238E27FC236}">
                <a16:creationId xmlns:a16="http://schemas.microsoft.com/office/drawing/2014/main" id="{CA732898-3C06-4223-8FC5-D27FE051C820}"/>
              </a:ext>
            </a:extLst>
          </p:cNvPr>
          <p:cNvSpPr>
            <a:spLocks noGrp="1"/>
          </p:cNvSpPr>
          <p:nvPr>
            <p:ph type="body" sz="quarter" idx="16" hasCustomPrompt="1"/>
          </p:nvPr>
        </p:nvSpPr>
        <p:spPr>
          <a:xfrm>
            <a:off x="228600" y="3188563"/>
            <a:ext cx="7751092"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23" name="Content Placeholder 6">
            <a:extLst>
              <a:ext uri="{FF2B5EF4-FFF2-40B4-BE49-F238E27FC236}">
                <a16:creationId xmlns:a16="http://schemas.microsoft.com/office/drawing/2014/main" id="{BDEBBBA4-21DA-4967-B38D-B61F98712CC4}"/>
              </a:ext>
            </a:extLst>
          </p:cNvPr>
          <p:cNvSpPr>
            <a:spLocks noGrp="1"/>
          </p:cNvSpPr>
          <p:nvPr>
            <p:ph sz="quarter" idx="24" hasCustomPrompt="1"/>
          </p:nvPr>
        </p:nvSpPr>
        <p:spPr>
          <a:xfrm>
            <a:off x="8154570" y="6629400"/>
            <a:ext cx="3780086" cy="2276474"/>
          </a:xfrm>
          <a:pattFill prst="ltUpDiag">
            <a:fgClr>
              <a:schemeClr val="accent1"/>
            </a:fgClr>
            <a:bgClr>
              <a:schemeClr val="bg1"/>
            </a:bgClr>
          </a:pattFill>
        </p:spPr>
        <p:txBody>
          <a:bodyPr>
            <a:normAutofit/>
          </a:bodyPr>
          <a:lstStyle>
            <a:lvl1pPr marL="0" indent="0">
              <a:buNone/>
              <a:defRPr sz="2000"/>
            </a:lvl1pPr>
          </a:lstStyle>
          <a:p>
            <a:pPr lvl="0"/>
            <a:r>
              <a:rPr lang="en-US" dirty="0"/>
              <a:t>Chart Placeholder</a:t>
            </a:r>
          </a:p>
        </p:txBody>
      </p:sp>
      <p:sp>
        <p:nvSpPr>
          <p:cNvPr id="24" name="Text Placeholder 8">
            <a:extLst>
              <a:ext uri="{FF2B5EF4-FFF2-40B4-BE49-F238E27FC236}">
                <a16:creationId xmlns:a16="http://schemas.microsoft.com/office/drawing/2014/main" id="{3B9A1B81-6767-48DB-ACA8-5CCEDE562468}"/>
              </a:ext>
            </a:extLst>
          </p:cNvPr>
          <p:cNvSpPr>
            <a:spLocks noGrp="1"/>
          </p:cNvSpPr>
          <p:nvPr>
            <p:ph type="body" sz="quarter" idx="25" hasCustomPrompt="1"/>
          </p:nvPr>
        </p:nvSpPr>
        <p:spPr>
          <a:xfrm>
            <a:off x="8154570" y="6108752"/>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8" name="Content Placeholder 6">
            <a:extLst>
              <a:ext uri="{FF2B5EF4-FFF2-40B4-BE49-F238E27FC236}">
                <a16:creationId xmlns:a16="http://schemas.microsoft.com/office/drawing/2014/main" id="{0FEE00FA-14F5-421D-ABF1-2EFB661F8FDA}"/>
              </a:ext>
            </a:extLst>
          </p:cNvPr>
          <p:cNvSpPr>
            <a:spLocks noGrp="1"/>
          </p:cNvSpPr>
          <p:nvPr>
            <p:ph sz="quarter" idx="26" hasCustomPrompt="1"/>
          </p:nvPr>
        </p:nvSpPr>
        <p:spPr>
          <a:xfrm>
            <a:off x="4641288" y="1422480"/>
            <a:ext cx="1522369" cy="1522369"/>
          </a:xfrm>
          <a:prstGeom prst="ellipse">
            <a:avLst/>
          </a:prstGeom>
          <a:pattFill prst="ltUpDiag">
            <a:fgClr>
              <a:schemeClr val="accent1"/>
            </a:fgClr>
            <a:bgClr>
              <a:schemeClr val="bg1"/>
            </a:bgClr>
          </a:pattFill>
        </p:spPr>
        <p:txBody>
          <a:bodyPr>
            <a:normAutofit/>
          </a:bodyPr>
          <a:lstStyle>
            <a:lvl1pPr marL="0" indent="0">
              <a:buNone/>
              <a:defRPr sz="2000"/>
            </a:lvl1pPr>
          </a:lstStyle>
          <a:p>
            <a:pPr lvl="0"/>
            <a:r>
              <a:rPr lang="en-US" dirty="0"/>
              <a:t>Chart Placeholder</a:t>
            </a:r>
          </a:p>
        </p:txBody>
      </p:sp>
      <p:sp>
        <p:nvSpPr>
          <p:cNvPr id="22" name="Content Placeholder 6">
            <a:extLst>
              <a:ext uri="{FF2B5EF4-FFF2-40B4-BE49-F238E27FC236}">
                <a16:creationId xmlns:a16="http://schemas.microsoft.com/office/drawing/2014/main" id="{848A4645-0B44-4B56-9648-09586DC5018A}"/>
              </a:ext>
            </a:extLst>
          </p:cNvPr>
          <p:cNvSpPr>
            <a:spLocks noGrp="1"/>
          </p:cNvSpPr>
          <p:nvPr>
            <p:ph sz="quarter" idx="27" hasCustomPrompt="1"/>
          </p:nvPr>
        </p:nvSpPr>
        <p:spPr>
          <a:xfrm>
            <a:off x="8154570" y="3690939"/>
            <a:ext cx="3780086" cy="2276474"/>
          </a:xfrm>
          <a:pattFill prst="ltUpDiag">
            <a:fgClr>
              <a:schemeClr val="accent1"/>
            </a:fgClr>
            <a:bgClr>
              <a:schemeClr val="bg1"/>
            </a:bgClr>
          </a:pattFill>
        </p:spPr>
        <p:txBody>
          <a:bodyPr>
            <a:normAutofit/>
          </a:bodyPr>
          <a:lstStyle>
            <a:lvl1pPr marL="0" indent="0">
              <a:buNone/>
              <a:defRPr sz="2000"/>
            </a:lvl1pPr>
          </a:lstStyle>
          <a:p>
            <a:pPr lvl="0"/>
            <a:r>
              <a:rPr lang="en-US" dirty="0"/>
              <a:t>Chart Placeholder</a:t>
            </a:r>
          </a:p>
        </p:txBody>
      </p:sp>
      <p:sp>
        <p:nvSpPr>
          <p:cNvPr id="25" name="Text Placeholder 8">
            <a:extLst>
              <a:ext uri="{FF2B5EF4-FFF2-40B4-BE49-F238E27FC236}">
                <a16:creationId xmlns:a16="http://schemas.microsoft.com/office/drawing/2014/main" id="{644D6D7B-B32F-42D5-BEEE-499427B55042}"/>
              </a:ext>
            </a:extLst>
          </p:cNvPr>
          <p:cNvSpPr>
            <a:spLocks noGrp="1"/>
          </p:cNvSpPr>
          <p:nvPr>
            <p:ph type="body" sz="quarter" idx="28" hasCustomPrompt="1"/>
          </p:nvPr>
        </p:nvSpPr>
        <p:spPr>
          <a:xfrm>
            <a:off x="8154570" y="3188563"/>
            <a:ext cx="3780085"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6" name="Text Placeholder 8">
            <a:extLst>
              <a:ext uri="{FF2B5EF4-FFF2-40B4-BE49-F238E27FC236}">
                <a16:creationId xmlns:a16="http://schemas.microsoft.com/office/drawing/2014/main" id="{8C2BDA1C-AA40-4B21-BBB2-EC1A50FBC2C1}"/>
              </a:ext>
            </a:extLst>
          </p:cNvPr>
          <p:cNvSpPr>
            <a:spLocks noGrp="1"/>
          </p:cNvSpPr>
          <p:nvPr>
            <p:ph type="body" sz="quarter" idx="31" hasCustomPrompt="1"/>
          </p:nvPr>
        </p:nvSpPr>
        <p:spPr>
          <a:xfrm>
            <a:off x="4199608" y="828258"/>
            <a:ext cx="2405729"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19" name="Text Placeholder 8">
            <a:extLst>
              <a:ext uri="{FF2B5EF4-FFF2-40B4-BE49-F238E27FC236}">
                <a16:creationId xmlns:a16="http://schemas.microsoft.com/office/drawing/2014/main" id="{2D490FF6-0B72-447E-AB35-B9E04050C753}"/>
              </a:ext>
            </a:extLst>
          </p:cNvPr>
          <p:cNvSpPr>
            <a:spLocks noGrp="1"/>
          </p:cNvSpPr>
          <p:nvPr>
            <p:ph type="body" sz="quarter" idx="33" hasCustomPrompt="1"/>
          </p:nvPr>
        </p:nvSpPr>
        <p:spPr>
          <a:xfrm>
            <a:off x="6911045" y="828258"/>
            <a:ext cx="2405729"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21" name="Text Placeholder 8">
            <a:extLst>
              <a:ext uri="{FF2B5EF4-FFF2-40B4-BE49-F238E27FC236}">
                <a16:creationId xmlns:a16="http://schemas.microsoft.com/office/drawing/2014/main" id="{6D9B3374-C4EA-493C-B4C4-0ACD101624DF}"/>
              </a:ext>
            </a:extLst>
          </p:cNvPr>
          <p:cNvSpPr>
            <a:spLocks noGrp="1"/>
          </p:cNvSpPr>
          <p:nvPr>
            <p:ph type="body" sz="quarter" idx="35" hasCustomPrompt="1"/>
          </p:nvPr>
        </p:nvSpPr>
        <p:spPr>
          <a:xfrm>
            <a:off x="9622483" y="828258"/>
            <a:ext cx="2328217" cy="478316"/>
          </a:xfrm>
        </p:spPr>
        <p:txBody>
          <a:bodyPr>
            <a:normAutofit/>
          </a:bodyPr>
          <a:lstStyle>
            <a:lvl1pPr marL="0" indent="0">
              <a:lnSpc>
                <a:spcPct val="100000"/>
              </a:lnSpc>
              <a:buNone/>
              <a:defRPr sz="1300">
                <a:solidFill>
                  <a:schemeClr val="tx1">
                    <a:lumMod val="75000"/>
                  </a:schemeClr>
                </a:solidFill>
              </a:defRPr>
            </a:lvl1pPr>
          </a:lstStyle>
          <a:p>
            <a:pPr lvl="0"/>
            <a:r>
              <a:rPr lang="en-US" dirty="0"/>
              <a:t>Chart Title Statement or Questions</a:t>
            </a:r>
          </a:p>
        </p:txBody>
      </p:sp>
      <p:sp>
        <p:nvSpPr>
          <p:cNvPr id="28" name="Content Placeholder 6">
            <a:extLst>
              <a:ext uri="{FF2B5EF4-FFF2-40B4-BE49-F238E27FC236}">
                <a16:creationId xmlns:a16="http://schemas.microsoft.com/office/drawing/2014/main" id="{94B5D07E-3B91-4A66-9829-678C142A1305}"/>
              </a:ext>
            </a:extLst>
          </p:cNvPr>
          <p:cNvSpPr>
            <a:spLocks noGrp="1"/>
          </p:cNvSpPr>
          <p:nvPr>
            <p:ph sz="quarter" idx="36" hasCustomPrompt="1"/>
          </p:nvPr>
        </p:nvSpPr>
        <p:spPr>
          <a:xfrm>
            <a:off x="7352725" y="1422480"/>
            <a:ext cx="1522369" cy="1522369"/>
          </a:xfrm>
          <a:prstGeom prst="ellipse">
            <a:avLst/>
          </a:prstGeom>
          <a:pattFill prst="ltUpDiag">
            <a:fgClr>
              <a:schemeClr val="accent1"/>
            </a:fgClr>
            <a:bgClr>
              <a:schemeClr val="bg1"/>
            </a:bgClr>
          </a:pattFill>
        </p:spPr>
        <p:txBody>
          <a:bodyPr>
            <a:normAutofit/>
          </a:bodyPr>
          <a:lstStyle>
            <a:lvl1pPr marL="0" indent="0">
              <a:buNone/>
              <a:defRPr sz="2000"/>
            </a:lvl1pPr>
          </a:lstStyle>
          <a:p>
            <a:pPr lvl="0"/>
            <a:r>
              <a:rPr lang="en-US" dirty="0"/>
              <a:t>Chart Placeholder</a:t>
            </a:r>
          </a:p>
        </p:txBody>
      </p:sp>
      <p:sp>
        <p:nvSpPr>
          <p:cNvPr id="29" name="Content Placeholder 6">
            <a:extLst>
              <a:ext uri="{FF2B5EF4-FFF2-40B4-BE49-F238E27FC236}">
                <a16:creationId xmlns:a16="http://schemas.microsoft.com/office/drawing/2014/main" id="{6A0BFD6D-C305-4908-8758-8BC42A383D76}"/>
              </a:ext>
            </a:extLst>
          </p:cNvPr>
          <p:cNvSpPr>
            <a:spLocks noGrp="1"/>
          </p:cNvSpPr>
          <p:nvPr>
            <p:ph sz="quarter" idx="37" hasCustomPrompt="1"/>
          </p:nvPr>
        </p:nvSpPr>
        <p:spPr>
          <a:xfrm>
            <a:off x="10025407" y="1422480"/>
            <a:ext cx="1522369" cy="1522369"/>
          </a:xfrm>
          <a:prstGeom prst="ellipse">
            <a:avLst/>
          </a:prstGeom>
          <a:pattFill prst="ltUpDiag">
            <a:fgClr>
              <a:schemeClr val="accent1"/>
            </a:fgClr>
            <a:bgClr>
              <a:schemeClr val="bg1"/>
            </a:bgClr>
          </a:pattFill>
        </p:spPr>
        <p:txBody>
          <a:bodyPr>
            <a:normAutofit/>
          </a:bodyPr>
          <a:lstStyle>
            <a:lvl1pPr marL="0" indent="0">
              <a:buNone/>
              <a:defRPr sz="2000"/>
            </a:lvl1pPr>
          </a:lstStyle>
          <a:p>
            <a:pPr lvl="0"/>
            <a:r>
              <a:rPr lang="en-US" dirty="0"/>
              <a:t>Chart Placeholder</a:t>
            </a:r>
          </a:p>
        </p:txBody>
      </p:sp>
    </p:spTree>
    <p:extLst>
      <p:ext uri="{BB962C8B-B14F-4D97-AF65-F5344CB8AC3E}">
        <p14:creationId xmlns:p14="http://schemas.microsoft.com/office/powerpoint/2010/main" val="3493020436"/>
      </p:ext>
    </p:extLst>
  </p:cSld>
  <p:clrMapOvr>
    <a:masterClrMapping/>
  </p:clrMapOvr>
  <p:extLst>
    <p:ext uri="{DCECCB84-F9BA-43D5-87BE-67443E8EF086}">
      <p15:sldGuideLst xmlns:p15="http://schemas.microsoft.com/office/powerpoint/2012/main">
        <p15:guide id="1">
          <p15:clr>
            <a:srgbClr val="FBAE40"/>
          </p15:clr>
        </p15:guide>
        <p15:guide id="2" pos="7672">
          <p15:clr>
            <a:srgbClr val="FBAE40"/>
          </p15:clr>
        </p15:guide>
        <p15:guide id="3" pos="144">
          <p15:clr>
            <a:srgbClr val="FBAE40"/>
          </p15:clr>
        </p15:guide>
        <p15:guide id="4" pos="2547">
          <p15:clr>
            <a:srgbClr val="FBAE40"/>
          </p15:clr>
        </p15:guide>
        <p15:guide id="5" pos="2634">
          <p15:clr>
            <a:srgbClr val="FBAE40"/>
          </p15:clr>
        </p15:guide>
        <p15:guide id="6" pos="5037">
          <p15:clr>
            <a:srgbClr val="FBAE40"/>
          </p15:clr>
        </p15:guide>
        <p15:guide id="7" pos="5124">
          <p15:clr>
            <a:srgbClr val="FBAE40"/>
          </p15:clr>
        </p15:guide>
        <p15:guide id="8" pos="7528">
          <p15:clr>
            <a:srgbClr val="FBAE40"/>
          </p15:clr>
        </p15:guide>
        <p15:guide id="9" orient="horz">
          <p15:clr>
            <a:srgbClr val="FBAE40"/>
          </p15:clr>
        </p15:guide>
        <p15:guide id="10" orient="horz" pos="5754">
          <p15:clr>
            <a:srgbClr val="FBAE40"/>
          </p15:clr>
        </p15:guide>
        <p15:guide id="11" orient="horz" pos="144">
          <p15:clr>
            <a:srgbClr val="FBAE40"/>
          </p15:clr>
        </p15:guide>
        <p15:guide id="12" orient="horz" pos="1908">
          <p15:clr>
            <a:srgbClr val="FBAE40"/>
          </p15:clr>
        </p15:guide>
        <p15:guide id="13" orient="horz" pos="1994">
          <p15:clr>
            <a:srgbClr val="FBAE40"/>
          </p15:clr>
        </p15:guide>
        <p15:guide id="14" orient="horz" pos="3759">
          <p15:clr>
            <a:srgbClr val="FBAE40"/>
          </p15:clr>
        </p15:guide>
        <p15:guide id="15" orient="horz" pos="3845">
          <p15:clr>
            <a:srgbClr val="FBAE40"/>
          </p15:clr>
        </p15:guide>
        <p15:guide id="16" orient="horz" pos="561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307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0A52-8AED-7362-0C31-0037AE81F995}"/>
              </a:ext>
            </a:extLst>
          </p:cNvPr>
          <p:cNvSpPr>
            <a:spLocks noGrp="1"/>
          </p:cNvSpPr>
          <p:nvPr>
            <p:ph type="ctrTitle"/>
          </p:nvPr>
        </p:nvSpPr>
        <p:spPr>
          <a:xfrm>
            <a:off x="1522413" y="1494925"/>
            <a:ext cx="9134475" cy="3180151"/>
          </a:xfrm>
        </p:spPr>
        <p:txBody>
          <a:bodyPr anchor="b"/>
          <a:lstStyle>
            <a:lvl1pPr algn="ctr">
              <a:defRPr sz="5994" b="1" i="0">
                <a:latin typeface="Futura" panose="020B0602020204020303" pitchFamily="34" charset="-79"/>
                <a:cs typeface="Futura" panose="020B0602020204020303" pitchFamily="34" charset="-79"/>
              </a:defRPr>
            </a:lvl1pPr>
          </a:lstStyle>
          <a:p>
            <a:r>
              <a:rPr lang="en-US"/>
              <a:t>Click to edit Master title style</a:t>
            </a:r>
          </a:p>
        </p:txBody>
      </p:sp>
      <p:sp>
        <p:nvSpPr>
          <p:cNvPr id="3" name="Subtitle 2">
            <a:extLst>
              <a:ext uri="{FF2B5EF4-FFF2-40B4-BE49-F238E27FC236}">
                <a16:creationId xmlns:a16="http://schemas.microsoft.com/office/drawing/2014/main" id="{F2CA7558-BCCD-35AF-18CB-2BCFDD669988}"/>
              </a:ext>
            </a:extLst>
          </p:cNvPr>
          <p:cNvSpPr>
            <a:spLocks noGrp="1"/>
          </p:cNvSpPr>
          <p:nvPr>
            <p:ph type="subTitle" idx="1"/>
          </p:nvPr>
        </p:nvSpPr>
        <p:spPr>
          <a:xfrm>
            <a:off x="1522413" y="4797715"/>
            <a:ext cx="9134475" cy="2205383"/>
          </a:xfrm>
        </p:spPr>
        <p:txBody>
          <a:bodyPr/>
          <a:lstStyle>
            <a:lvl1pPr marL="0" indent="0" algn="ctr">
              <a:buNone/>
              <a:defRPr sz="2398" b="0" i="0">
                <a:latin typeface="Futura Medium" panose="020B0602020204020303" pitchFamily="34" charset="-79"/>
                <a:cs typeface="Futura Medium" panose="020B0602020204020303" pitchFamily="34" charset="-79"/>
              </a:defRPr>
            </a:lvl1pPr>
            <a:lvl2pPr marL="456743" indent="0" algn="ctr">
              <a:buNone/>
              <a:defRPr sz="1998"/>
            </a:lvl2pPr>
            <a:lvl3pPr marL="913486" indent="0" algn="ctr">
              <a:buNone/>
              <a:defRPr sz="1798"/>
            </a:lvl3pPr>
            <a:lvl4pPr marL="1370228" indent="0" algn="ctr">
              <a:buNone/>
              <a:defRPr sz="1598"/>
            </a:lvl4pPr>
            <a:lvl5pPr marL="1826971" indent="0" algn="ctr">
              <a:buNone/>
              <a:defRPr sz="1598"/>
            </a:lvl5pPr>
            <a:lvl6pPr marL="2283714" indent="0" algn="ctr">
              <a:buNone/>
              <a:defRPr sz="1598"/>
            </a:lvl6pPr>
            <a:lvl7pPr marL="2740457" indent="0" algn="ctr">
              <a:buNone/>
              <a:defRPr sz="1598"/>
            </a:lvl7pPr>
            <a:lvl8pPr marL="3197200" indent="0" algn="ctr">
              <a:buNone/>
              <a:defRPr sz="1598"/>
            </a:lvl8pPr>
            <a:lvl9pPr marL="3653942" indent="0" algn="ctr">
              <a:buNone/>
              <a:defRPr sz="1598"/>
            </a:lvl9pPr>
          </a:lstStyle>
          <a:p>
            <a:r>
              <a:rPr lang="en-US" dirty="0"/>
              <a:t>Click to edit Master subtitle style</a:t>
            </a:r>
          </a:p>
        </p:txBody>
      </p:sp>
      <p:sp>
        <p:nvSpPr>
          <p:cNvPr id="4" name="Date Placeholder 3">
            <a:extLst>
              <a:ext uri="{FF2B5EF4-FFF2-40B4-BE49-F238E27FC236}">
                <a16:creationId xmlns:a16="http://schemas.microsoft.com/office/drawing/2014/main" id="{0FB806BA-F7D7-6A8B-6349-CA73855150EB}"/>
              </a:ext>
            </a:extLst>
          </p:cNvPr>
          <p:cNvSpPr>
            <a:spLocks noGrp="1"/>
          </p:cNvSpPr>
          <p:nvPr>
            <p:ph type="dt" sz="half" idx="10"/>
          </p:nvPr>
        </p:nvSpPr>
        <p:spPr/>
        <p:txBody>
          <a:bodyPr/>
          <a:lstStyle/>
          <a:p>
            <a:fld id="{D6949705-37E1-4AC4-89BB-4DE69EA385D0}" type="datetime1">
              <a:rPr lang="en-US" smtClean="0"/>
              <a:t>4/13/2024</a:t>
            </a:fld>
            <a:endParaRPr lang="en-US"/>
          </a:p>
        </p:txBody>
      </p:sp>
      <p:sp>
        <p:nvSpPr>
          <p:cNvPr id="5" name="Footer Placeholder 4">
            <a:extLst>
              <a:ext uri="{FF2B5EF4-FFF2-40B4-BE49-F238E27FC236}">
                <a16:creationId xmlns:a16="http://schemas.microsoft.com/office/drawing/2014/main" id="{A911148A-D1C7-B653-EE8E-E433519BBAF2}"/>
              </a:ext>
            </a:extLst>
          </p:cNvPr>
          <p:cNvSpPr>
            <a:spLocks noGrp="1"/>
          </p:cNvSpPr>
          <p:nvPr>
            <p:ph type="ftr" sz="quarter" idx="11"/>
          </p:nvPr>
        </p:nvSpPr>
        <p:spPr/>
        <p:txBody>
          <a:bodyPr/>
          <a:lstStyle/>
          <a:p>
            <a:r>
              <a:rPr lang="en-US"/>
              <a:t>DRAFT - not for distribution</a:t>
            </a:r>
          </a:p>
        </p:txBody>
      </p:sp>
      <p:sp>
        <p:nvSpPr>
          <p:cNvPr id="6" name="Slide Number Placeholder 5">
            <a:extLst>
              <a:ext uri="{FF2B5EF4-FFF2-40B4-BE49-F238E27FC236}">
                <a16:creationId xmlns:a16="http://schemas.microsoft.com/office/drawing/2014/main" id="{278EB881-77E7-83D2-7E20-74E75C6AB4A6}"/>
              </a:ext>
            </a:extLst>
          </p:cNvPr>
          <p:cNvSpPr>
            <a:spLocks noGrp="1"/>
          </p:cNvSpPr>
          <p:nvPr>
            <p:ph type="sldNum" sz="quarter" idx="12"/>
          </p:nvPr>
        </p:nvSpPr>
        <p:spPr/>
        <p:txBody>
          <a:bodyPr/>
          <a:lstStyle/>
          <a:p>
            <a:fld id="{690B7006-9536-480A-A49C-223D8CF365F6}" type="slidenum">
              <a:rPr lang="en-US" smtClean="0"/>
              <a:t>‹#›</a:t>
            </a:fld>
            <a:endParaRPr lang="en-US"/>
          </a:p>
        </p:txBody>
      </p:sp>
    </p:spTree>
    <p:extLst>
      <p:ext uri="{BB962C8B-B14F-4D97-AF65-F5344CB8AC3E}">
        <p14:creationId xmlns:p14="http://schemas.microsoft.com/office/powerpoint/2010/main" val="2264445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6103D-9F2C-3EDA-85E8-CB265989F957}"/>
              </a:ext>
            </a:extLst>
          </p:cNvPr>
          <p:cNvSpPr>
            <a:spLocks noGrp="1"/>
          </p:cNvSpPr>
          <p:nvPr>
            <p:ph type="title"/>
          </p:nvPr>
        </p:nvSpPr>
        <p:spPr>
          <a:xfrm>
            <a:off x="830984" y="2277277"/>
            <a:ext cx="10504646" cy="3799687"/>
          </a:xfrm>
        </p:spPr>
        <p:txBody>
          <a:bodyPr anchor="b"/>
          <a:lstStyle>
            <a:lvl1pPr>
              <a:defRPr sz="5994"/>
            </a:lvl1pPr>
          </a:lstStyle>
          <a:p>
            <a:r>
              <a:rPr lang="en-US"/>
              <a:t>Click to edit Master title style</a:t>
            </a:r>
          </a:p>
        </p:txBody>
      </p:sp>
      <p:sp>
        <p:nvSpPr>
          <p:cNvPr id="3" name="Text Placeholder 2">
            <a:extLst>
              <a:ext uri="{FF2B5EF4-FFF2-40B4-BE49-F238E27FC236}">
                <a16:creationId xmlns:a16="http://schemas.microsoft.com/office/drawing/2014/main" id="{2D82FCF8-4C8E-C920-A58D-919EF7D960D3}"/>
              </a:ext>
            </a:extLst>
          </p:cNvPr>
          <p:cNvSpPr>
            <a:spLocks noGrp="1"/>
          </p:cNvSpPr>
          <p:nvPr>
            <p:ph type="body" idx="1"/>
          </p:nvPr>
        </p:nvSpPr>
        <p:spPr>
          <a:xfrm>
            <a:off x="830984" y="6112910"/>
            <a:ext cx="10504646" cy="1998166"/>
          </a:xfrm>
        </p:spPr>
        <p:txBody>
          <a:bodyPr/>
          <a:lstStyle>
            <a:lvl1pPr marL="0" indent="0">
              <a:buNone/>
              <a:defRPr sz="2398">
                <a:solidFill>
                  <a:schemeClr val="tx1">
                    <a:tint val="75000"/>
                  </a:schemeClr>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4D0FE5-C570-83E3-DF02-F6072C8FB525}"/>
              </a:ext>
            </a:extLst>
          </p:cNvPr>
          <p:cNvSpPr>
            <a:spLocks noGrp="1"/>
          </p:cNvSpPr>
          <p:nvPr>
            <p:ph type="dt" sz="half" idx="10"/>
          </p:nvPr>
        </p:nvSpPr>
        <p:spPr/>
        <p:txBody>
          <a:bodyPr/>
          <a:lstStyle/>
          <a:p>
            <a:fld id="{11BADAAD-D196-4357-A917-C211FB49E31C}" type="datetimeFigureOut">
              <a:rPr lang="en-US" smtClean="0"/>
              <a:t>4/13/2024</a:t>
            </a:fld>
            <a:endParaRPr lang="en-US"/>
          </a:p>
        </p:txBody>
      </p:sp>
      <p:sp>
        <p:nvSpPr>
          <p:cNvPr id="5" name="Footer Placeholder 4">
            <a:extLst>
              <a:ext uri="{FF2B5EF4-FFF2-40B4-BE49-F238E27FC236}">
                <a16:creationId xmlns:a16="http://schemas.microsoft.com/office/drawing/2014/main" id="{94E44E69-BE2E-D797-95C2-0258CC07C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89232-6D14-6FF7-0A27-A9059F3BF353}"/>
              </a:ext>
            </a:extLst>
          </p:cNvPr>
          <p:cNvSpPr>
            <a:spLocks noGrp="1"/>
          </p:cNvSpPr>
          <p:nvPr>
            <p:ph type="sldNum" sz="quarter" idx="12"/>
          </p:nvPr>
        </p:nvSpPr>
        <p:spPr/>
        <p:txBody>
          <a:bodyPr/>
          <a:lstStyle/>
          <a:p>
            <a:fld id="{186EBBE5-8779-4353-ABBD-28EB706DAAB1}" type="slidenum">
              <a:rPr lang="en-US" smtClean="0"/>
              <a:t>‹#›</a:t>
            </a:fld>
            <a:endParaRPr lang="en-US"/>
          </a:p>
        </p:txBody>
      </p:sp>
    </p:spTree>
    <p:extLst>
      <p:ext uri="{BB962C8B-B14F-4D97-AF65-F5344CB8AC3E}">
        <p14:creationId xmlns:p14="http://schemas.microsoft.com/office/powerpoint/2010/main" val="2222301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6BF01-8162-43CF-A570-5AE7F487233B}"/>
              </a:ext>
            </a:extLst>
          </p:cNvPr>
          <p:cNvSpPr>
            <a:spLocks noGrp="1"/>
          </p:cNvSpPr>
          <p:nvPr>
            <p:ph type="title"/>
          </p:nvPr>
        </p:nvSpPr>
        <p:spPr>
          <a:xfrm>
            <a:off x="837327" y="486327"/>
            <a:ext cx="10504646" cy="17655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1E33C6-8D6D-4EE3-947B-4038217C8CF3}"/>
              </a:ext>
            </a:extLst>
          </p:cNvPr>
          <p:cNvSpPr>
            <a:spLocks noGrp="1"/>
          </p:cNvSpPr>
          <p:nvPr>
            <p:ph type="body" idx="1"/>
          </p:nvPr>
        </p:nvSpPr>
        <p:spPr>
          <a:xfrm>
            <a:off x="837327" y="2431631"/>
            <a:ext cx="10504646" cy="5795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06A4FE-B367-474B-934B-08AF57E3D133}"/>
              </a:ext>
            </a:extLst>
          </p:cNvPr>
          <p:cNvSpPr>
            <a:spLocks noGrp="1"/>
          </p:cNvSpPr>
          <p:nvPr>
            <p:ph type="dt" sz="half" idx="2"/>
          </p:nvPr>
        </p:nvSpPr>
        <p:spPr>
          <a:xfrm>
            <a:off x="837327" y="8466306"/>
            <a:ext cx="2740343" cy="486326"/>
          </a:xfrm>
          <a:prstGeom prst="rect">
            <a:avLst/>
          </a:prstGeom>
        </p:spPr>
        <p:txBody>
          <a:bodyPr vert="horz" lIns="91440" tIns="45720" rIns="91440" bIns="45720" rtlCol="0" anchor="ctr"/>
          <a:lstStyle>
            <a:lvl1pPr algn="l">
              <a:defRPr sz="1598">
                <a:solidFill>
                  <a:schemeClr val="tx1">
                    <a:tint val="75000"/>
                  </a:schemeClr>
                </a:solidFill>
              </a:defRPr>
            </a:lvl1pPr>
          </a:lstStyle>
          <a:p>
            <a:fld id="{FED0C9E4-5D32-4530-870D-E2CF9BFC2879}" type="datetimeFigureOut">
              <a:rPr lang="en-US" smtClean="0"/>
              <a:t>4/13/2024</a:t>
            </a:fld>
            <a:endParaRPr lang="en-US"/>
          </a:p>
        </p:txBody>
      </p:sp>
      <p:sp>
        <p:nvSpPr>
          <p:cNvPr id="5" name="Footer Placeholder 4">
            <a:extLst>
              <a:ext uri="{FF2B5EF4-FFF2-40B4-BE49-F238E27FC236}">
                <a16:creationId xmlns:a16="http://schemas.microsoft.com/office/drawing/2014/main" id="{D805B4A5-02F2-46D2-86B5-D1D89A272AD3}"/>
              </a:ext>
            </a:extLst>
          </p:cNvPr>
          <p:cNvSpPr>
            <a:spLocks noGrp="1"/>
          </p:cNvSpPr>
          <p:nvPr>
            <p:ph type="ftr" sz="quarter" idx="3"/>
          </p:nvPr>
        </p:nvSpPr>
        <p:spPr>
          <a:xfrm>
            <a:off x="4034393" y="8466306"/>
            <a:ext cx="4110514" cy="486326"/>
          </a:xfrm>
          <a:prstGeom prst="rect">
            <a:avLst/>
          </a:prstGeom>
        </p:spPr>
        <p:txBody>
          <a:bodyPr vert="horz" lIns="91440" tIns="45720" rIns="91440" bIns="45720" rtlCol="0" anchor="ctr"/>
          <a:lstStyle>
            <a:lvl1pPr algn="ctr">
              <a:defRPr sz="1598">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34CF46-1AB7-47A2-A29C-52133D65209E}"/>
              </a:ext>
            </a:extLst>
          </p:cNvPr>
          <p:cNvSpPr>
            <a:spLocks noGrp="1"/>
          </p:cNvSpPr>
          <p:nvPr>
            <p:ph type="sldNum" sz="quarter" idx="4"/>
          </p:nvPr>
        </p:nvSpPr>
        <p:spPr>
          <a:xfrm>
            <a:off x="8601630" y="8466306"/>
            <a:ext cx="2740343" cy="486326"/>
          </a:xfrm>
          <a:prstGeom prst="rect">
            <a:avLst/>
          </a:prstGeom>
        </p:spPr>
        <p:txBody>
          <a:bodyPr vert="horz" lIns="91440" tIns="45720" rIns="91440" bIns="45720" rtlCol="0" anchor="ctr"/>
          <a:lstStyle>
            <a:lvl1pPr algn="r">
              <a:defRPr sz="1598">
                <a:solidFill>
                  <a:schemeClr val="tx1">
                    <a:tint val="75000"/>
                  </a:schemeClr>
                </a:solidFill>
              </a:defRPr>
            </a:lvl1pPr>
          </a:lstStyle>
          <a:p>
            <a:fld id="{6BEDF549-D8EA-40AF-BD44-AFDB06738679}" type="slidenum">
              <a:rPr lang="en-US" smtClean="0"/>
              <a:t>‹#›</a:t>
            </a:fld>
            <a:endParaRPr lang="en-US"/>
          </a:p>
        </p:txBody>
      </p:sp>
    </p:spTree>
    <p:extLst>
      <p:ext uri="{BB962C8B-B14F-4D97-AF65-F5344CB8AC3E}">
        <p14:creationId xmlns:p14="http://schemas.microsoft.com/office/powerpoint/2010/main" val="2955678484"/>
      </p:ext>
    </p:extLst>
  </p:cSld>
  <p:clrMap bg1="lt1" tx1="dk1" bg2="lt2" tx2="dk2" accent1="accent1" accent2="accent2" accent3="accent3" accent4="accent4" accent5="accent5" accent6="accent6" hlink="hlink" folHlink="folHlink"/>
  <p:sldLayoutIdLst>
    <p:sldLayoutId id="2147483660" r:id="rId1"/>
    <p:sldLayoutId id="2147483668" r:id="rId2"/>
    <p:sldLayoutId id="2147483661" r:id="rId3"/>
    <p:sldLayoutId id="2147483662" r:id="rId4"/>
    <p:sldLayoutId id="2147483664" r:id="rId5"/>
    <p:sldLayoutId id="2147483665" r:id="rId6"/>
    <p:sldLayoutId id="2147483663" r:id="rId7"/>
    <p:sldLayoutId id="2147483666" r:id="rId8"/>
    <p:sldLayoutId id="2147483669" r:id="rId9"/>
    <p:sldLayoutId id="2147483670" r:id="rId10"/>
  </p:sldLayoutIdLst>
  <p:txStyles>
    <p:titleStyle>
      <a:lvl1pPr algn="l" defTabSz="1217889" rtl="0" eaLnBrk="1" latinLnBrk="0" hangingPunct="1">
        <a:lnSpc>
          <a:spcPct val="90000"/>
        </a:lnSpc>
        <a:spcBef>
          <a:spcPct val="0"/>
        </a:spcBef>
        <a:buNone/>
        <a:defRPr sz="5860" b="1" i="0" kern="1200">
          <a:solidFill>
            <a:schemeClr val="tx1">
              <a:lumMod val="75000"/>
            </a:schemeClr>
          </a:solidFill>
          <a:latin typeface="DIN Alternate" panose="020B0500000000000000" pitchFamily="34" charset="77"/>
          <a:ea typeface="+mj-ea"/>
          <a:cs typeface="Futura" panose="020B0602020204020303" pitchFamily="34" charset="-79"/>
        </a:defRPr>
      </a:lvl1pPr>
    </p:titleStyle>
    <p:bodyStyle>
      <a:lvl1pPr marL="304472" indent="-304472" algn="l" defTabSz="1217889" rtl="0" eaLnBrk="1" latinLnBrk="0" hangingPunct="1">
        <a:lnSpc>
          <a:spcPct val="90000"/>
        </a:lnSpc>
        <a:spcBef>
          <a:spcPts val="1332"/>
        </a:spcBef>
        <a:buFont typeface="Arial" panose="020B0604020202020204" pitchFamily="34" charset="0"/>
        <a:buChar char="•"/>
        <a:defRPr sz="3729" b="0" i="0" kern="1200">
          <a:solidFill>
            <a:schemeClr val="tx1">
              <a:lumMod val="75000"/>
            </a:schemeClr>
          </a:solidFill>
          <a:latin typeface="Futura Medium" panose="020B0602020204020303" pitchFamily="34" charset="-79"/>
          <a:ea typeface="+mn-ea"/>
          <a:cs typeface="Futura Medium" panose="020B0602020204020303" pitchFamily="34" charset="-79"/>
        </a:defRPr>
      </a:lvl1pPr>
      <a:lvl2pPr marL="913417" indent="-304472" algn="l" defTabSz="1217889" rtl="0" eaLnBrk="1" latinLnBrk="0" hangingPunct="1">
        <a:lnSpc>
          <a:spcPct val="90000"/>
        </a:lnSpc>
        <a:spcBef>
          <a:spcPts val="666"/>
        </a:spcBef>
        <a:buFont typeface="Arial" panose="020B0604020202020204" pitchFamily="34" charset="0"/>
        <a:buChar char="•"/>
        <a:defRPr sz="3197" b="0" i="0" kern="1200">
          <a:solidFill>
            <a:schemeClr val="tx1">
              <a:lumMod val="75000"/>
            </a:schemeClr>
          </a:solidFill>
          <a:latin typeface="Futura Medium" panose="020B0602020204020303" pitchFamily="34" charset="-79"/>
          <a:ea typeface="+mn-ea"/>
          <a:cs typeface="Futura Medium" panose="020B0602020204020303" pitchFamily="34" charset="-79"/>
        </a:defRPr>
      </a:lvl2pPr>
      <a:lvl3pPr marL="1522362" indent="-304472" algn="l" defTabSz="1217889" rtl="0" eaLnBrk="1" latinLnBrk="0" hangingPunct="1">
        <a:lnSpc>
          <a:spcPct val="90000"/>
        </a:lnSpc>
        <a:spcBef>
          <a:spcPts val="666"/>
        </a:spcBef>
        <a:buFont typeface="Arial" panose="020B0604020202020204" pitchFamily="34" charset="0"/>
        <a:buChar char="•"/>
        <a:defRPr sz="2664" b="0" i="0" kern="1200">
          <a:solidFill>
            <a:schemeClr val="tx1">
              <a:lumMod val="75000"/>
            </a:schemeClr>
          </a:solidFill>
          <a:latin typeface="Futura Medium" panose="020B0602020204020303" pitchFamily="34" charset="-79"/>
          <a:ea typeface="+mn-ea"/>
          <a:cs typeface="Futura Medium" panose="020B0602020204020303" pitchFamily="34" charset="-79"/>
        </a:defRPr>
      </a:lvl3pPr>
      <a:lvl4pPr marL="2131306"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4pPr>
      <a:lvl5pPr marL="2740251"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p:bodyStyle>
    <p:otherStyle>
      <a:defPPr>
        <a:defRPr lang="en-US"/>
      </a:defPPr>
      <a:lvl1pPr marL="0" algn="l" defTabSz="1217889" rtl="0" eaLnBrk="1" latinLnBrk="0" hangingPunct="1">
        <a:defRPr sz="2397" kern="1200">
          <a:solidFill>
            <a:schemeClr val="tx1"/>
          </a:solidFill>
          <a:latin typeface="+mn-lt"/>
          <a:ea typeface="+mn-ea"/>
          <a:cs typeface="+mn-cs"/>
        </a:defRPr>
      </a:lvl1pPr>
      <a:lvl2pPr marL="608945" algn="l" defTabSz="1217889" rtl="0" eaLnBrk="1" latinLnBrk="0" hangingPunct="1">
        <a:defRPr sz="2397" kern="1200">
          <a:solidFill>
            <a:schemeClr val="tx1"/>
          </a:solidFill>
          <a:latin typeface="+mn-lt"/>
          <a:ea typeface="+mn-ea"/>
          <a:cs typeface="+mn-cs"/>
        </a:defRPr>
      </a:lvl2pPr>
      <a:lvl3pPr marL="1217889" algn="l" defTabSz="1217889" rtl="0" eaLnBrk="1" latinLnBrk="0" hangingPunct="1">
        <a:defRPr sz="2397" kern="1200">
          <a:solidFill>
            <a:schemeClr val="tx1"/>
          </a:solidFill>
          <a:latin typeface="+mn-lt"/>
          <a:ea typeface="+mn-ea"/>
          <a:cs typeface="+mn-cs"/>
        </a:defRPr>
      </a:lvl3pPr>
      <a:lvl4pPr marL="1826834" algn="l" defTabSz="1217889" rtl="0" eaLnBrk="1" latinLnBrk="0" hangingPunct="1">
        <a:defRPr sz="2397" kern="1200">
          <a:solidFill>
            <a:schemeClr val="tx1"/>
          </a:solidFill>
          <a:latin typeface="+mn-lt"/>
          <a:ea typeface="+mn-ea"/>
          <a:cs typeface="+mn-cs"/>
        </a:defRPr>
      </a:lvl4pPr>
      <a:lvl5pPr marL="2435779" algn="l" defTabSz="1217889" rtl="0" eaLnBrk="1" latinLnBrk="0" hangingPunct="1">
        <a:defRPr sz="2397" kern="1200">
          <a:solidFill>
            <a:schemeClr val="tx1"/>
          </a:solidFill>
          <a:latin typeface="+mn-lt"/>
          <a:ea typeface="+mn-ea"/>
          <a:cs typeface="+mn-cs"/>
        </a:defRPr>
      </a:lvl5pPr>
      <a:lvl6pPr marL="3044723" algn="l" defTabSz="1217889" rtl="0" eaLnBrk="1" latinLnBrk="0" hangingPunct="1">
        <a:defRPr sz="2397" kern="1200">
          <a:solidFill>
            <a:schemeClr val="tx1"/>
          </a:solidFill>
          <a:latin typeface="+mn-lt"/>
          <a:ea typeface="+mn-ea"/>
          <a:cs typeface="+mn-cs"/>
        </a:defRPr>
      </a:lvl6pPr>
      <a:lvl7pPr marL="3653668" algn="l" defTabSz="1217889" rtl="0" eaLnBrk="1" latinLnBrk="0" hangingPunct="1">
        <a:defRPr sz="2397" kern="1200">
          <a:solidFill>
            <a:schemeClr val="tx1"/>
          </a:solidFill>
          <a:latin typeface="+mn-lt"/>
          <a:ea typeface="+mn-ea"/>
          <a:cs typeface="+mn-cs"/>
        </a:defRPr>
      </a:lvl7pPr>
      <a:lvl8pPr marL="4262613" algn="l" defTabSz="1217889" rtl="0" eaLnBrk="1" latinLnBrk="0" hangingPunct="1">
        <a:defRPr sz="2397" kern="1200">
          <a:solidFill>
            <a:schemeClr val="tx1"/>
          </a:solidFill>
          <a:latin typeface="+mn-lt"/>
          <a:ea typeface="+mn-ea"/>
          <a:cs typeface="+mn-cs"/>
        </a:defRPr>
      </a:lvl8pPr>
      <a:lvl9pPr marL="4871557" algn="l" defTabSz="1217889" rtl="0" eaLnBrk="1" latinLnBrk="0" hangingPunct="1">
        <a:defRPr sz="23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hyperlink" Target="https://delcode.delaware.gov/title14/c001/sc03/index.htm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65000">
              <a:schemeClr val="accent5"/>
            </a:gs>
            <a:gs pos="74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0A608EE-9B43-7428-2F83-FED9A5FCDC1A}"/>
              </a:ext>
            </a:extLst>
          </p:cNvPr>
          <p:cNvSpPr/>
          <p:nvPr/>
        </p:nvSpPr>
        <p:spPr>
          <a:xfrm>
            <a:off x="5627240" y="1282527"/>
            <a:ext cx="7140919" cy="7140919"/>
          </a:xfrm>
          <a:prstGeom prst="ellipse">
            <a:avLst/>
          </a:prstGeom>
          <a:blipFill dpi="0" rotWithShape="1">
            <a:blip r:embed="rId3"/>
            <a:srcRect/>
            <a:tile tx="-1047750" ty="-6350" sx="85000" sy="85000" flip="none" algn="tl"/>
          </a:blipFill>
          <a:ln w="412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AD7CC48-2D19-7FAC-9E85-48531C0BA0BA}"/>
              </a:ext>
            </a:extLst>
          </p:cNvPr>
          <p:cNvSpPr/>
          <p:nvPr/>
        </p:nvSpPr>
        <p:spPr>
          <a:xfrm>
            <a:off x="0" y="6856496"/>
            <a:ext cx="12179300" cy="23394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94C223-313B-4D7E-B045-D0B720584AED}"/>
              </a:ext>
            </a:extLst>
          </p:cNvPr>
          <p:cNvSpPr>
            <a:spLocks noGrp="1"/>
          </p:cNvSpPr>
          <p:nvPr>
            <p:ph type="ctrTitle"/>
          </p:nvPr>
        </p:nvSpPr>
        <p:spPr>
          <a:xfrm>
            <a:off x="896403" y="545687"/>
            <a:ext cx="6036412" cy="1858218"/>
          </a:xfrm>
        </p:spPr>
        <p:txBody>
          <a:bodyPr anchor="t" anchorCtr="0">
            <a:noAutofit/>
          </a:bodyPr>
          <a:lstStyle/>
          <a:p>
            <a:pPr algn="l">
              <a:lnSpc>
                <a:spcPct val="100000"/>
              </a:lnSpc>
              <a:spcBef>
                <a:spcPts val="1200"/>
              </a:spcBef>
            </a:pPr>
            <a:r>
              <a:rPr lang="en-US" sz="5400" dirty="0">
                <a:ln w="0"/>
                <a:solidFill>
                  <a:schemeClr val="accent2">
                    <a:lumMod val="60000"/>
                    <a:lumOff val="40000"/>
                  </a:schemeClr>
                </a:solidFill>
                <a:effectLst>
                  <a:outerShdw blurRad="38100" dist="19050" dir="2700000" algn="tl" rotWithShape="0">
                    <a:schemeClr val="dk1">
                      <a:alpha val="40000"/>
                    </a:schemeClr>
                  </a:outerShdw>
                </a:effectLst>
                <a:latin typeface="DIN Alternate" panose="020B0500000000000000" pitchFamily="34" charset="77"/>
                <a:cs typeface="FrankRuehl" panose="020E0503060101010101" pitchFamily="34" charset="-79"/>
              </a:rPr>
              <a:t>Delaware </a:t>
            </a:r>
            <a:r>
              <a:rPr lang="en-US" sz="5400" dirty="0">
                <a:ln w="0"/>
                <a:solidFill>
                  <a:schemeClr val="bg1"/>
                </a:solidFill>
                <a:effectLst>
                  <a:outerShdw blurRad="38100" dist="19050" dir="2700000" algn="tl" rotWithShape="0">
                    <a:schemeClr val="dk1">
                      <a:alpha val="40000"/>
                    </a:schemeClr>
                  </a:outerShdw>
                </a:effectLst>
                <a:latin typeface="DIN Alternate" panose="020B0500000000000000" pitchFamily="34" charset="77"/>
                <a:cs typeface="FrankRuehl" panose="020E0503060101010101" pitchFamily="34" charset="-79"/>
              </a:rPr>
              <a:t>Pathways Student </a:t>
            </a:r>
            <a:r>
              <a:rPr lang="en-US" sz="4800" dirty="0">
                <a:ln w="0"/>
                <a:solidFill>
                  <a:schemeClr val="bg1"/>
                </a:solidFill>
                <a:effectLst>
                  <a:outerShdw blurRad="38100" dist="19050" dir="2700000" algn="tl" rotWithShape="0">
                    <a:schemeClr val="dk1">
                      <a:alpha val="40000"/>
                    </a:schemeClr>
                  </a:outerShdw>
                </a:effectLst>
                <a:latin typeface="+mn-lt"/>
                <a:cs typeface="FrankRuehl" panose="020E0503060101010101" pitchFamily="34" charset="-79"/>
              </a:rPr>
              <a:t>Outcome Study</a:t>
            </a:r>
            <a:br>
              <a:rPr lang="en-US" sz="4800" dirty="0">
                <a:ln w="0"/>
                <a:solidFill>
                  <a:schemeClr val="tx1"/>
                </a:solidFill>
                <a:effectLst>
                  <a:outerShdw blurRad="38100" dist="19050" dir="2700000" algn="tl" rotWithShape="0">
                    <a:schemeClr val="dk1">
                      <a:alpha val="40000"/>
                    </a:schemeClr>
                  </a:outerShdw>
                </a:effectLst>
                <a:latin typeface="+mn-lt"/>
                <a:cs typeface="FrankRuehl" panose="020E0503060101010101" pitchFamily="34" charset="-79"/>
              </a:rPr>
            </a:br>
            <a:r>
              <a:rPr lang="en-US" sz="2800" b="0" dirty="0">
                <a:ln w="0"/>
                <a:solidFill>
                  <a:schemeClr val="bg1"/>
                </a:solidFill>
                <a:effectLst>
                  <a:outerShdw blurRad="38100" dist="19050" dir="2700000" algn="tl" rotWithShape="0">
                    <a:schemeClr val="dk1">
                      <a:alpha val="40000"/>
                    </a:schemeClr>
                  </a:outerShdw>
                </a:effectLst>
                <a:latin typeface="DIN Alternate" panose="020B0500000000000000" pitchFamily="34" charset="77"/>
                <a:cs typeface="Futura Medium" panose="020B0602020204020303" pitchFamily="34" charset="-79"/>
              </a:rPr>
              <a:t>Findings for 2022 and </a:t>
            </a:r>
            <a:br>
              <a:rPr lang="en-US" sz="2800" b="0" dirty="0">
                <a:ln w="0"/>
                <a:solidFill>
                  <a:schemeClr val="bg1"/>
                </a:solidFill>
                <a:effectLst>
                  <a:outerShdw blurRad="38100" dist="19050" dir="2700000" algn="tl" rotWithShape="0">
                    <a:schemeClr val="dk1">
                      <a:alpha val="40000"/>
                    </a:schemeClr>
                  </a:outerShdw>
                </a:effectLst>
                <a:latin typeface="DIN Alternate" panose="020B0500000000000000" pitchFamily="34" charset="77"/>
                <a:cs typeface="Futura Medium" panose="020B0602020204020303" pitchFamily="34" charset="-79"/>
              </a:rPr>
            </a:br>
            <a:r>
              <a:rPr lang="en-US" sz="2800" b="0" dirty="0">
                <a:ln w="0"/>
                <a:solidFill>
                  <a:schemeClr val="bg1"/>
                </a:solidFill>
                <a:effectLst>
                  <a:outerShdw blurRad="38100" dist="19050" dir="2700000" algn="tl" rotWithShape="0">
                    <a:schemeClr val="dk1">
                      <a:alpha val="40000"/>
                    </a:schemeClr>
                  </a:outerShdw>
                </a:effectLst>
                <a:latin typeface="DIN Alternate" panose="020B0500000000000000" pitchFamily="34" charset="77"/>
                <a:cs typeface="Futura Medium" panose="020B0602020204020303" pitchFamily="34" charset="-79"/>
              </a:rPr>
              <a:t>2023 (preliminary) graduates </a:t>
            </a:r>
            <a:br>
              <a:rPr lang="en-US" sz="2800" b="0" dirty="0">
                <a:ln w="0"/>
                <a:solidFill>
                  <a:schemeClr val="bg1"/>
                </a:solidFill>
                <a:effectLst>
                  <a:outerShdw blurRad="38100" dist="19050" dir="2700000" algn="tl" rotWithShape="0">
                    <a:schemeClr val="dk1">
                      <a:alpha val="40000"/>
                    </a:schemeClr>
                  </a:outerShdw>
                </a:effectLst>
                <a:latin typeface="DIN Alternate" panose="020B0500000000000000" pitchFamily="34" charset="77"/>
                <a:cs typeface="Futura Medium" panose="020B0602020204020303" pitchFamily="34" charset="-79"/>
              </a:rPr>
            </a:br>
            <a:br>
              <a:rPr lang="en-US" sz="2800" b="0" dirty="0">
                <a:ln w="0"/>
                <a:solidFill>
                  <a:schemeClr val="bg1"/>
                </a:solidFill>
                <a:effectLst>
                  <a:outerShdw blurRad="38100" dist="19050" dir="2700000" algn="tl" rotWithShape="0">
                    <a:schemeClr val="dk1">
                      <a:alpha val="40000"/>
                    </a:schemeClr>
                  </a:outerShdw>
                </a:effectLst>
                <a:latin typeface="DIN Alternate" panose="020B0500000000000000" pitchFamily="34" charset="77"/>
                <a:cs typeface="Futura Medium" panose="020B0602020204020303" pitchFamily="34" charset="-79"/>
              </a:rPr>
            </a:br>
            <a:r>
              <a:rPr lang="en-US" sz="2800" b="0" dirty="0">
                <a:ln w="0"/>
                <a:solidFill>
                  <a:schemeClr val="bg1"/>
                </a:solidFill>
                <a:effectLst>
                  <a:outerShdw blurRad="38100" dist="19050" dir="2700000" algn="tl" rotWithShape="0">
                    <a:schemeClr val="dk1">
                      <a:alpha val="40000"/>
                    </a:schemeClr>
                  </a:outerShdw>
                </a:effectLst>
                <a:latin typeface="DIN Alternate" panose="020B0500000000000000" pitchFamily="34" charset="77"/>
                <a:cs typeface="Futura Medium" panose="020B0602020204020303" pitchFamily="34" charset="-79"/>
              </a:rPr>
              <a:t>April 16, 2024</a:t>
            </a:r>
            <a:endParaRPr lang="en-US" sz="2800" b="0" dirty="0">
              <a:ln w="0"/>
              <a:solidFill>
                <a:schemeClr val="bg1"/>
              </a:solidFill>
              <a:effectLst>
                <a:outerShdw blurRad="38100" dist="19050" dir="2700000" algn="tl" rotWithShape="0">
                  <a:schemeClr val="dk1">
                    <a:alpha val="40000"/>
                  </a:schemeClr>
                </a:outerShdw>
              </a:effectLst>
              <a:latin typeface="Futura Medium" panose="020B0602020204020303" pitchFamily="34" charset="-79"/>
              <a:cs typeface="Futura Medium" panose="020B0602020204020303" pitchFamily="34" charset="-79"/>
            </a:endParaRPr>
          </a:p>
        </p:txBody>
      </p:sp>
      <p:pic>
        <p:nvPicPr>
          <p:cNvPr id="11" name="Picture 10" descr="Logo, company name&#10;&#10;Description automatically generated">
            <a:extLst>
              <a:ext uri="{FF2B5EF4-FFF2-40B4-BE49-F238E27FC236}">
                <a16:creationId xmlns:a16="http://schemas.microsoft.com/office/drawing/2014/main" id="{6DE523A7-62D7-4DDE-A87A-B73DC6D4C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450" y="7178143"/>
            <a:ext cx="2176111" cy="1632083"/>
          </a:xfrm>
          <a:prstGeom prst="rect">
            <a:avLst/>
          </a:prstGeom>
        </p:spPr>
      </p:pic>
      <p:pic>
        <p:nvPicPr>
          <p:cNvPr id="17" name="Picture 16" descr="Logo&#10;&#10;Description automatically generated">
            <a:extLst>
              <a:ext uri="{FF2B5EF4-FFF2-40B4-BE49-F238E27FC236}">
                <a16:creationId xmlns:a16="http://schemas.microsoft.com/office/drawing/2014/main" id="{90EF2D4F-BCCA-49CB-8265-63E148DF3C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5661" y="7178143"/>
            <a:ext cx="2608081" cy="1632083"/>
          </a:xfrm>
          <a:prstGeom prst="rect">
            <a:avLst/>
          </a:prstGeom>
        </p:spPr>
      </p:pic>
      <p:sp>
        <p:nvSpPr>
          <p:cNvPr id="6" name="Title 1">
            <a:extLst>
              <a:ext uri="{FF2B5EF4-FFF2-40B4-BE49-F238E27FC236}">
                <a16:creationId xmlns:a16="http://schemas.microsoft.com/office/drawing/2014/main" id="{E6C1B118-2981-2C1D-3485-DE0D6ADC7BF8}"/>
              </a:ext>
            </a:extLst>
          </p:cNvPr>
          <p:cNvSpPr txBox="1">
            <a:spLocks/>
          </p:cNvSpPr>
          <p:nvPr/>
        </p:nvSpPr>
        <p:spPr>
          <a:xfrm>
            <a:off x="896403" y="4851864"/>
            <a:ext cx="3446997" cy="1213500"/>
          </a:xfrm>
          <a:prstGeom prst="rect">
            <a:avLst/>
          </a:prstGeom>
        </p:spPr>
        <p:txBody>
          <a:bodyPr vert="horz" lIns="91345" tIns="45672" rIns="91345" bIns="45672"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2000" dirty="0">
                <a:ln w="0"/>
                <a:solidFill>
                  <a:schemeClr val="bg1">
                    <a:lumMod val="85000"/>
                  </a:schemeClr>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Sandra Staklis, PhD</a:t>
            </a:r>
          </a:p>
          <a:p>
            <a:pPr algn="l">
              <a:lnSpc>
                <a:spcPct val="100000"/>
              </a:lnSpc>
            </a:pPr>
            <a:r>
              <a:rPr lang="en-US" sz="2000" dirty="0">
                <a:ln w="0"/>
                <a:solidFill>
                  <a:schemeClr val="bg1">
                    <a:lumMod val="85000"/>
                  </a:schemeClr>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Natassia Rodriguez Ott, PhD</a:t>
            </a:r>
          </a:p>
          <a:p>
            <a:pPr algn="l">
              <a:lnSpc>
                <a:spcPct val="150000"/>
              </a:lnSpc>
            </a:pPr>
            <a:r>
              <a:rPr lang="en-US" sz="1400" dirty="0">
                <a:ln w="0"/>
                <a:solidFill>
                  <a:schemeClr val="bg1">
                    <a:lumMod val="85000"/>
                  </a:schemeClr>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RTI International</a:t>
            </a:r>
          </a:p>
          <a:p>
            <a:pPr algn="l">
              <a:lnSpc>
                <a:spcPct val="150000"/>
              </a:lnSpc>
            </a:pPr>
            <a:endParaRPr lang="en-US" sz="4396" dirty="0">
              <a:latin typeface="Calibri" panose="020F0502020204030204" pitchFamily="34" charset="0"/>
              <a:cs typeface="Calibri" panose="020F0502020204030204" pitchFamily="34" charset="0"/>
            </a:endParaRPr>
          </a:p>
        </p:txBody>
      </p:sp>
      <p:pic>
        <p:nvPicPr>
          <p:cNvPr id="9" name="Picture 8" descr="Logo&#10;&#10;Description automatically generated">
            <a:extLst>
              <a:ext uri="{FF2B5EF4-FFF2-40B4-BE49-F238E27FC236}">
                <a16:creationId xmlns:a16="http://schemas.microsoft.com/office/drawing/2014/main" id="{83817909-9797-3BE0-37FB-4A7F6E925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403" y="6709466"/>
            <a:ext cx="2486518" cy="2486518"/>
          </a:xfrm>
          <a:prstGeom prst="rect">
            <a:avLst/>
          </a:prstGeom>
        </p:spPr>
      </p:pic>
      <p:sp>
        <p:nvSpPr>
          <p:cNvPr id="8" name="Rectangle 7">
            <a:extLst>
              <a:ext uri="{FF2B5EF4-FFF2-40B4-BE49-F238E27FC236}">
                <a16:creationId xmlns:a16="http://schemas.microsoft.com/office/drawing/2014/main" id="{D689E6DD-E852-3F6F-3C78-E8D32FE938E0}"/>
              </a:ext>
            </a:extLst>
          </p:cNvPr>
          <p:cNvSpPr/>
          <p:nvPr/>
        </p:nvSpPr>
        <p:spPr>
          <a:xfrm>
            <a:off x="-46314" y="6299115"/>
            <a:ext cx="9244013" cy="557381"/>
          </a:xfrm>
          <a:prstGeom prst="rect">
            <a:avLst/>
          </a:prstGeom>
          <a:solidFill>
            <a:schemeClr val="accent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spc="10" dirty="0">
                <a:latin typeface="Futura Medium" panose="020B0602020204020303" pitchFamily="34" charset="-79"/>
                <a:cs typeface="Futura Medium" panose="020B0602020204020303" pitchFamily="34" charset="-79"/>
              </a:rPr>
              <a:t> https://</a:t>
            </a:r>
            <a:r>
              <a:rPr lang="en-US" sz="1600" spc="10" dirty="0" err="1">
                <a:latin typeface="Futura Medium" panose="020B0602020204020303" pitchFamily="34" charset="-79"/>
                <a:cs typeface="Futura Medium" panose="020B0602020204020303" pitchFamily="34" charset="-79"/>
              </a:rPr>
              <a:t>delawarepathways.org</a:t>
            </a:r>
            <a:r>
              <a:rPr lang="en-US" sz="1600" spc="10" dirty="0">
                <a:latin typeface="Futura Medium" panose="020B0602020204020303" pitchFamily="34" charset="-79"/>
                <a:cs typeface="Futura Medium" panose="020B0602020204020303" pitchFamily="34" charset="-79"/>
              </a:rPr>
              <a:t>/the-</a:t>
            </a:r>
            <a:r>
              <a:rPr lang="en-US" sz="1600" spc="10" dirty="0" err="1">
                <a:latin typeface="Futura Medium" panose="020B0602020204020303" pitchFamily="34" charset="-79"/>
                <a:cs typeface="Futura Medium" panose="020B0602020204020303" pitchFamily="34" charset="-79"/>
              </a:rPr>
              <a:t>delaware</a:t>
            </a:r>
            <a:r>
              <a:rPr lang="en-US" sz="1600" spc="10" dirty="0">
                <a:latin typeface="Futura Medium" panose="020B0602020204020303" pitchFamily="34" charset="-79"/>
                <a:cs typeface="Futura Medium" panose="020B0602020204020303" pitchFamily="34" charset="-79"/>
              </a:rPr>
              <a:t>-pathways-student-outcomes-study/</a:t>
            </a:r>
          </a:p>
        </p:txBody>
      </p:sp>
    </p:spTree>
    <p:extLst>
      <p:ext uri="{BB962C8B-B14F-4D97-AF65-F5344CB8AC3E}">
        <p14:creationId xmlns:p14="http://schemas.microsoft.com/office/powerpoint/2010/main" val="249217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 name="Content Placeholder 27">
            <a:extLst>
              <a:ext uri="{FF2B5EF4-FFF2-40B4-BE49-F238E27FC236}">
                <a16:creationId xmlns:a16="http://schemas.microsoft.com/office/drawing/2014/main" id="{FBDC08DD-06E2-35AD-4CC8-D23BD8EC313B}"/>
              </a:ext>
            </a:extLst>
          </p:cNvPr>
          <p:cNvGraphicFramePr>
            <a:graphicFrameLocks noGrp="1"/>
          </p:cNvGraphicFramePr>
          <p:nvPr>
            <p:ph sz="quarter" idx="10"/>
            <p:extLst>
              <p:ext uri="{D42A27DB-BD31-4B8C-83A1-F6EECF244321}">
                <p14:modId xmlns:p14="http://schemas.microsoft.com/office/powerpoint/2010/main" val="49695817"/>
              </p:ext>
            </p:extLst>
          </p:nvPr>
        </p:nvGraphicFramePr>
        <p:xfrm>
          <a:off x="2769475" y="3638443"/>
          <a:ext cx="8528857" cy="479553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20A9AE0C-206E-4615-9484-30C3D806EF0A}"/>
              </a:ext>
            </a:extLst>
          </p:cNvPr>
          <p:cNvSpPr>
            <a:spLocks noGrp="1"/>
          </p:cNvSpPr>
          <p:nvPr>
            <p:ph type="body" sz="quarter" idx="11"/>
          </p:nvPr>
        </p:nvSpPr>
        <p:spPr>
          <a:xfrm>
            <a:off x="5138622" y="694314"/>
            <a:ext cx="6261717" cy="2370474"/>
          </a:xfrm>
          <a:noFill/>
        </p:spPr>
        <p:txBody>
          <a:bodyPr>
            <a:noAutofit/>
          </a:bodyPr>
          <a:lstStyle/>
          <a:p>
            <a:pPr>
              <a:lnSpc>
                <a:spcPts val="2400"/>
              </a:lnSpc>
              <a:spcBef>
                <a:spcPts val="0"/>
              </a:spcBef>
              <a:spcAft>
                <a:spcPts val="1800"/>
              </a:spcAft>
            </a:pPr>
            <a:r>
              <a:rPr lang="en-US" sz="2400" b="1" dirty="0">
                <a:solidFill>
                  <a:schemeClr val="tx1"/>
                </a:solidFill>
                <a:latin typeface="Calibri" panose="020F0502020204030204" pitchFamily="34" charset="0"/>
                <a:cs typeface="Calibri" panose="020F0502020204030204" pitchFamily="34" charset="0"/>
              </a:rPr>
              <a:t>51% </a:t>
            </a:r>
            <a:r>
              <a:rPr lang="en-US" sz="2400" dirty="0">
                <a:solidFill>
                  <a:schemeClr val="tx1"/>
                </a:solidFill>
                <a:latin typeface="Calibri" panose="020F0502020204030204" pitchFamily="34" charset="0"/>
                <a:cs typeface="Calibri" panose="020F0502020204030204" pitchFamily="34" charset="0"/>
              </a:rPr>
              <a:t>of graduates surveyed reported participating in one or more immersive work-based learning (WBL) experiences.</a:t>
            </a:r>
          </a:p>
          <a:p>
            <a:pPr marL="342900" indent="-342900">
              <a:lnSpc>
                <a:spcPts val="2400"/>
              </a:lnSpc>
              <a:spcBef>
                <a:spcPts val="0"/>
              </a:spcBef>
              <a:spcAft>
                <a:spcPts val="1800"/>
              </a:spcAft>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76% of vo-tech high school graduates</a:t>
            </a:r>
          </a:p>
          <a:p>
            <a:pPr marL="342900" indent="-342900">
              <a:lnSpc>
                <a:spcPts val="2400"/>
              </a:lnSpc>
              <a:spcBef>
                <a:spcPts val="0"/>
              </a:spcBef>
              <a:spcAft>
                <a:spcPts val="1800"/>
              </a:spcAft>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30% of comprehensive high school graduates</a:t>
            </a:r>
          </a:p>
        </p:txBody>
      </p:sp>
      <p:sp>
        <p:nvSpPr>
          <p:cNvPr id="13" name="Oval 12">
            <a:extLst>
              <a:ext uri="{FF2B5EF4-FFF2-40B4-BE49-F238E27FC236}">
                <a16:creationId xmlns:a16="http://schemas.microsoft.com/office/drawing/2014/main" id="{0E953617-A5F2-E0B9-7B96-0B7D41717EBB}"/>
              </a:ext>
            </a:extLst>
          </p:cNvPr>
          <p:cNvSpPr/>
          <p:nvPr/>
        </p:nvSpPr>
        <p:spPr>
          <a:xfrm>
            <a:off x="-2019428" y="-2896209"/>
            <a:ext cx="6554679" cy="8449111"/>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15" name="Picture 14" descr="People talking illustration">
            <a:extLst>
              <a:ext uri="{FF2B5EF4-FFF2-40B4-BE49-F238E27FC236}">
                <a16:creationId xmlns:a16="http://schemas.microsoft.com/office/drawing/2014/main" id="{2309D6EB-8F0F-E9EB-205B-1436EC41E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428" y="-9403926"/>
            <a:ext cx="7772400" cy="5832119"/>
          </a:xfrm>
          <a:prstGeom prst="rect">
            <a:avLst/>
          </a:prstGeom>
        </p:spPr>
      </p:pic>
      <p:pic>
        <p:nvPicPr>
          <p:cNvPr id="19" name="Picture 18" descr="People looking at laptop">
            <a:extLst>
              <a:ext uri="{FF2B5EF4-FFF2-40B4-BE49-F238E27FC236}">
                <a16:creationId xmlns:a16="http://schemas.microsoft.com/office/drawing/2014/main" id="{B41EE0FB-9E71-912F-1C7F-E33F58B30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8948" y="-7772327"/>
            <a:ext cx="7772400" cy="5178056"/>
          </a:xfrm>
          <a:prstGeom prst="rect">
            <a:avLst/>
          </a:prstGeom>
        </p:spPr>
      </p:pic>
      <p:sp>
        <p:nvSpPr>
          <p:cNvPr id="34" name="Title 1">
            <a:extLst>
              <a:ext uri="{FF2B5EF4-FFF2-40B4-BE49-F238E27FC236}">
                <a16:creationId xmlns:a16="http://schemas.microsoft.com/office/drawing/2014/main" id="{AF7A5B67-0F82-132D-6805-393D3956A118}"/>
              </a:ext>
            </a:extLst>
          </p:cNvPr>
          <p:cNvSpPr txBox="1">
            <a:spLocks/>
          </p:cNvSpPr>
          <p:nvPr/>
        </p:nvSpPr>
        <p:spPr>
          <a:xfrm>
            <a:off x="479225" y="941094"/>
            <a:ext cx="4378710"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pPr>
            <a:r>
              <a:rPr lang="en-US" dirty="0">
                <a:latin typeface="DIN Alternate" panose="020B0500000000000000" pitchFamily="34" charset="77"/>
                <a:cs typeface="Futura Medium" panose="020B0602020204020303" pitchFamily="34" charset="-79"/>
              </a:rPr>
              <a:t>High school experiences:</a:t>
            </a:r>
          </a:p>
          <a:p>
            <a:pPr>
              <a:lnSpc>
                <a:spcPct val="100000"/>
              </a:lnSpc>
              <a:spcBef>
                <a:spcPts val="0"/>
              </a:spcBef>
              <a:spcAft>
                <a:spcPts val="600"/>
              </a:spcAft>
            </a:pPr>
            <a:r>
              <a:rPr lang="en-US" sz="3600" b="1" dirty="0">
                <a:solidFill>
                  <a:schemeClr val="accent4"/>
                </a:solidFill>
                <a:latin typeface="Futura Medium" panose="020B0602020204020303" pitchFamily="34" charset="-79"/>
                <a:ea typeface="+mn-ea"/>
                <a:cs typeface="Futura Medium" panose="020B0602020204020303" pitchFamily="34" charset="-79"/>
              </a:rPr>
              <a:t>Work-based learning</a:t>
            </a:r>
            <a:endParaRPr lang="en-US" sz="3600" dirty="0">
              <a:latin typeface="DIN Alternate" panose="020B0500000000000000" pitchFamily="34" charset="77"/>
              <a:cs typeface="Futura Medium" panose="020B0602020204020303"/>
            </a:endParaRPr>
          </a:p>
        </p:txBody>
      </p:sp>
      <p:sp>
        <p:nvSpPr>
          <p:cNvPr id="16" name="TextBox 15">
            <a:extLst>
              <a:ext uri="{FF2B5EF4-FFF2-40B4-BE49-F238E27FC236}">
                <a16:creationId xmlns:a16="http://schemas.microsoft.com/office/drawing/2014/main" id="{D30E2E62-D85A-8A0D-8CAB-0D0AAAA4AFB7}"/>
              </a:ext>
            </a:extLst>
          </p:cNvPr>
          <p:cNvSpPr txBox="1"/>
          <p:nvPr/>
        </p:nvSpPr>
        <p:spPr>
          <a:xfrm>
            <a:off x="3727971" y="8388198"/>
            <a:ext cx="1129964" cy="338554"/>
          </a:xfrm>
          <a:prstGeom prst="rect">
            <a:avLst/>
          </a:prstGeom>
          <a:noFill/>
        </p:spPr>
        <p:txBody>
          <a:bodyPr wrap="square" rtlCol="0">
            <a:spAutoFit/>
          </a:bodyPr>
          <a:lstStyle/>
          <a:p>
            <a:pPr algn="r"/>
            <a:r>
              <a:rPr lang="en-US" sz="1600" i="1" dirty="0">
                <a:solidFill>
                  <a:schemeClr val="accent5"/>
                </a:solidFill>
              </a:rPr>
              <a:t>n=420</a:t>
            </a:r>
          </a:p>
        </p:txBody>
      </p:sp>
      <p:sp>
        <p:nvSpPr>
          <p:cNvPr id="18" name="TextBox 17">
            <a:extLst>
              <a:ext uri="{FF2B5EF4-FFF2-40B4-BE49-F238E27FC236}">
                <a16:creationId xmlns:a16="http://schemas.microsoft.com/office/drawing/2014/main" id="{EE0A5E8F-4269-D3AD-AF2A-E051E68D38D0}"/>
              </a:ext>
            </a:extLst>
          </p:cNvPr>
          <p:cNvSpPr txBox="1"/>
          <p:nvPr/>
        </p:nvSpPr>
        <p:spPr>
          <a:xfrm>
            <a:off x="6949440" y="8680968"/>
            <a:ext cx="5229860" cy="338554"/>
          </a:xfrm>
          <a:prstGeom prst="rect">
            <a:avLst/>
          </a:prstGeom>
          <a:noFill/>
        </p:spPr>
        <p:txBody>
          <a:bodyPr wrap="square">
            <a:spAutoFit/>
          </a:bodyPr>
          <a:lstStyle/>
          <a:p>
            <a:r>
              <a:rPr lang="en-US" sz="1600" b="0" dirty="0">
                <a:latin typeface="+mn-lt"/>
              </a:rPr>
              <a:t>Source: Delaware Pathways Student Outcomes Study </a:t>
            </a:r>
            <a:endParaRPr lang="en-US" sz="1600" dirty="0"/>
          </a:p>
        </p:txBody>
      </p:sp>
      <p:sp>
        <p:nvSpPr>
          <p:cNvPr id="3" name="TextBox 2">
            <a:extLst>
              <a:ext uri="{FF2B5EF4-FFF2-40B4-BE49-F238E27FC236}">
                <a16:creationId xmlns:a16="http://schemas.microsoft.com/office/drawing/2014/main" id="{3301F9E6-1665-3C49-5072-17946AFA797B}"/>
              </a:ext>
            </a:extLst>
          </p:cNvPr>
          <p:cNvSpPr txBox="1"/>
          <p:nvPr/>
        </p:nvSpPr>
        <p:spPr>
          <a:xfrm>
            <a:off x="4723993" y="3158859"/>
            <a:ext cx="6574339" cy="712183"/>
          </a:xfrm>
          <a:prstGeom prst="rect">
            <a:avLst/>
          </a:prstGeom>
          <a:noFill/>
        </p:spPr>
        <p:txBody>
          <a:bodyPr wrap="square">
            <a:spAutoFit/>
          </a:bodyPr>
          <a:lstStyle/>
          <a:p>
            <a:pPr>
              <a:lnSpc>
                <a:spcPts val="2400"/>
              </a:lnSpc>
              <a:spcBef>
                <a:spcPts val="0"/>
              </a:spcBef>
              <a:spcAft>
                <a:spcPts val="1800"/>
              </a:spcAft>
            </a:pPr>
            <a:r>
              <a:rPr lang="en-US" sz="2400" dirty="0">
                <a:solidFill>
                  <a:schemeClr val="tx1"/>
                </a:solidFill>
                <a:latin typeface="Calibri" panose="020F0502020204030204" pitchFamily="34" charset="0"/>
                <a:cs typeface="Calibri" panose="020F0502020204030204" pitchFamily="34" charset="0"/>
              </a:rPr>
              <a:t>Types of WBL experiences among comprehensive high school graduates</a:t>
            </a:r>
          </a:p>
        </p:txBody>
      </p:sp>
    </p:spTree>
    <p:extLst>
      <p:ext uri="{BB962C8B-B14F-4D97-AF65-F5344CB8AC3E}">
        <p14:creationId xmlns:p14="http://schemas.microsoft.com/office/powerpoint/2010/main" val="2093400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People talking illustration">
            <a:extLst>
              <a:ext uri="{FF2B5EF4-FFF2-40B4-BE49-F238E27FC236}">
                <a16:creationId xmlns:a16="http://schemas.microsoft.com/office/drawing/2014/main" id="{2309D6EB-8F0F-E9EB-205B-1436EC41E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428" y="-9403926"/>
            <a:ext cx="7772400" cy="5832119"/>
          </a:xfrm>
          <a:prstGeom prst="rect">
            <a:avLst/>
          </a:prstGeom>
        </p:spPr>
      </p:pic>
      <p:pic>
        <p:nvPicPr>
          <p:cNvPr id="19" name="Picture 18" descr="People looking at laptop">
            <a:extLst>
              <a:ext uri="{FF2B5EF4-FFF2-40B4-BE49-F238E27FC236}">
                <a16:creationId xmlns:a16="http://schemas.microsoft.com/office/drawing/2014/main" id="{B41EE0FB-9E71-912F-1C7F-E33F58B30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948" y="-7772327"/>
            <a:ext cx="7772400" cy="5178056"/>
          </a:xfrm>
          <a:prstGeom prst="rect">
            <a:avLst/>
          </a:prstGeom>
        </p:spPr>
      </p:pic>
      <p:sp>
        <p:nvSpPr>
          <p:cNvPr id="18" name="TextBox 17">
            <a:extLst>
              <a:ext uri="{FF2B5EF4-FFF2-40B4-BE49-F238E27FC236}">
                <a16:creationId xmlns:a16="http://schemas.microsoft.com/office/drawing/2014/main" id="{EE0A5E8F-4269-D3AD-AF2A-E051E68D38D0}"/>
              </a:ext>
            </a:extLst>
          </p:cNvPr>
          <p:cNvSpPr txBox="1"/>
          <p:nvPr/>
        </p:nvSpPr>
        <p:spPr>
          <a:xfrm>
            <a:off x="8596910" y="8680968"/>
            <a:ext cx="3582390" cy="276999"/>
          </a:xfrm>
          <a:prstGeom prst="rect">
            <a:avLst/>
          </a:prstGeom>
          <a:noFill/>
        </p:spPr>
        <p:txBody>
          <a:bodyPr wrap="square">
            <a:spAutoFit/>
          </a:bodyPr>
          <a:lstStyle/>
          <a:p>
            <a:r>
              <a:rPr lang="en-US" sz="1200" b="0" dirty="0">
                <a:latin typeface="+mn-lt"/>
              </a:rPr>
              <a:t>Source: Delaware Pathways Student Outcomes Study </a:t>
            </a:r>
            <a:endParaRPr lang="en-US" sz="1200" dirty="0"/>
          </a:p>
        </p:txBody>
      </p:sp>
      <p:graphicFrame>
        <p:nvGraphicFramePr>
          <p:cNvPr id="3" name="Content Placeholder 27">
            <a:extLst>
              <a:ext uri="{FF2B5EF4-FFF2-40B4-BE49-F238E27FC236}">
                <a16:creationId xmlns:a16="http://schemas.microsoft.com/office/drawing/2014/main" id="{8AB3F0AD-0FA8-98DE-6053-7C87739484E3}"/>
              </a:ext>
            </a:extLst>
          </p:cNvPr>
          <p:cNvGraphicFramePr>
            <a:graphicFrameLocks/>
          </p:cNvGraphicFramePr>
          <p:nvPr>
            <p:extLst>
              <p:ext uri="{D42A27DB-BD31-4B8C-83A1-F6EECF244321}">
                <p14:modId xmlns:p14="http://schemas.microsoft.com/office/powerpoint/2010/main" val="1610461313"/>
              </p:ext>
            </p:extLst>
          </p:nvPr>
        </p:nvGraphicFramePr>
        <p:xfrm>
          <a:off x="5723223" y="1987620"/>
          <a:ext cx="5944013" cy="364611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2297B735-FBCF-D656-90AF-41E952C372E2}"/>
              </a:ext>
            </a:extLst>
          </p:cNvPr>
          <p:cNvSpPr txBox="1"/>
          <p:nvPr/>
        </p:nvSpPr>
        <p:spPr>
          <a:xfrm>
            <a:off x="5619972" y="1010084"/>
            <a:ext cx="6169257" cy="2573975"/>
          </a:xfrm>
          <a:prstGeom prst="rect">
            <a:avLst/>
          </a:prstGeom>
          <a:noFill/>
        </p:spPr>
        <p:txBody>
          <a:bodyPr wrap="square">
            <a:noAutofit/>
          </a:bodyPr>
          <a:lstStyle/>
          <a:p>
            <a:r>
              <a:rPr lang="en-US" sz="2400" dirty="0">
                <a:latin typeface="Calibri" panose="020F0502020204030204" pitchFamily="34" charset="0"/>
                <a:cs typeface="Calibri" panose="020F0502020204030204" pitchFamily="34" charset="0"/>
              </a:rPr>
              <a:t>Graduates reported whether they earned an industry recognized credential (IRC) in high school. </a:t>
            </a:r>
          </a:p>
        </p:txBody>
      </p:sp>
      <p:sp>
        <p:nvSpPr>
          <p:cNvPr id="5" name="Title 1">
            <a:extLst>
              <a:ext uri="{FF2B5EF4-FFF2-40B4-BE49-F238E27FC236}">
                <a16:creationId xmlns:a16="http://schemas.microsoft.com/office/drawing/2014/main" id="{E4894026-B5C8-EED4-8238-96F3A2767F32}"/>
              </a:ext>
            </a:extLst>
          </p:cNvPr>
          <p:cNvSpPr txBox="1">
            <a:spLocks/>
          </p:cNvSpPr>
          <p:nvPr/>
        </p:nvSpPr>
        <p:spPr>
          <a:xfrm>
            <a:off x="512064" y="1298448"/>
            <a:ext cx="4378710"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pPr>
            <a:r>
              <a:rPr lang="en-US" dirty="0">
                <a:latin typeface="DIN Alternate" panose="020B0500000000000000" pitchFamily="34" charset="77"/>
                <a:cs typeface="Futura Medium" panose="020B0602020204020303" pitchFamily="34" charset="-79"/>
              </a:rPr>
              <a:t>High school experiences:</a:t>
            </a:r>
          </a:p>
          <a:p>
            <a:pPr>
              <a:lnSpc>
                <a:spcPct val="100000"/>
              </a:lnSpc>
              <a:spcBef>
                <a:spcPts val="0"/>
              </a:spcBef>
              <a:spcAft>
                <a:spcPts val="600"/>
              </a:spcAft>
            </a:pPr>
            <a:r>
              <a:rPr lang="en-US" sz="3600" b="1" dirty="0">
                <a:solidFill>
                  <a:schemeClr val="accent4"/>
                </a:solidFill>
                <a:latin typeface="Futura Medium" panose="020B0602020204020303" pitchFamily="34" charset="-79"/>
                <a:ea typeface="+mn-ea"/>
                <a:cs typeface="Futura Medium" panose="020B0602020204020303" pitchFamily="34" charset="-79"/>
              </a:rPr>
              <a:t>Industry-recognized credentials</a:t>
            </a:r>
            <a:endParaRPr lang="en-US" sz="3600" dirty="0">
              <a:latin typeface="DIN Alternate" panose="020B0500000000000000" pitchFamily="34" charset="77"/>
              <a:cs typeface="Futura Medium" panose="020B0602020204020303"/>
            </a:endParaRPr>
          </a:p>
        </p:txBody>
      </p:sp>
      <p:sp>
        <p:nvSpPr>
          <p:cNvPr id="2" name="Oval 1">
            <a:extLst>
              <a:ext uri="{FF2B5EF4-FFF2-40B4-BE49-F238E27FC236}">
                <a16:creationId xmlns:a16="http://schemas.microsoft.com/office/drawing/2014/main" id="{208F536A-4ADF-6282-D77D-5EA4FC890DE0}"/>
              </a:ext>
            </a:extLst>
          </p:cNvPr>
          <p:cNvSpPr/>
          <p:nvPr/>
        </p:nvSpPr>
        <p:spPr>
          <a:xfrm>
            <a:off x="-2238115" y="-3021321"/>
            <a:ext cx="7018871" cy="9608101"/>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TextBox 3">
            <a:extLst>
              <a:ext uri="{FF2B5EF4-FFF2-40B4-BE49-F238E27FC236}">
                <a16:creationId xmlns:a16="http://schemas.microsoft.com/office/drawing/2014/main" id="{7B22E7D0-1642-522B-8D33-3713EF88FDC8}"/>
              </a:ext>
            </a:extLst>
          </p:cNvPr>
          <p:cNvSpPr txBox="1"/>
          <p:nvPr/>
        </p:nvSpPr>
        <p:spPr>
          <a:xfrm>
            <a:off x="5659870" y="5401061"/>
            <a:ext cx="1129964" cy="338554"/>
          </a:xfrm>
          <a:prstGeom prst="rect">
            <a:avLst/>
          </a:prstGeom>
          <a:noFill/>
        </p:spPr>
        <p:txBody>
          <a:bodyPr wrap="square" rtlCol="0">
            <a:spAutoFit/>
          </a:bodyPr>
          <a:lstStyle/>
          <a:p>
            <a:pPr algn="r"/>
            <a:r>
              <a:rPr lang="en-US" sz="1600" i="1" dirty="0">
                <a:solidFill>
                  <a:schemeClr val="accent5"/>
                </a:solidFill>
              </a:rPr>
              <a:t>n=1656</a:t>
            </a:r>
          </a:p>
        </p:txBody>
      </p:sp>
      <p:sp>
        <p:nvSpPr>
          <p:cNvPr id="7" name="TextBox 6">
            <a:extLst>
              <a:ext uri="{FF2B5EF4-FFF2-40B4-BE49-F238E27FC236}">
                <a16:creationId xmlns:a16="http://schemas.microsoft.com/office/drawing/2014/main" id="{BCAE71B9-2294-F72D-8A0B-2123264C0B01}"/>
              </a:ext>
            </a:extLst>
          </p:cNvPr>
          <p:cNvSpPr txBox="1"/>
          <p:nvPr/>
        </p:nvSpPr>
        <p:spPr>
          <a:xfrm>
            <a:off x="5619972" y="6978988"/>
            <a:ext cx="6339799" cy="1186962"/>
          </a:xfrm>
          <a:prstGeom prst="rect">
            <a:avLst/>
          </a:prstGeom>
          <a:noFill/>
        </p:spPr>
        <p:txBody>
          <a:bodyPr wrap="square">
            <a:noAutofit/>
          </a:bodyPr>
          <a:lstStyle/>
          <a:p>
            <a:r>
              <a:rPr lang="en-US" sz="2400" dirty="0">
                <a:latin typeface="Calibri" panose="020F0502020204030204" pitchFamily="34" charset="0"/>
                <a:cs typeface="Calibri" panose="020F0502020204030204" pitchFamily="34" charset="0"/>
              </a:rPr>
              <a:t>65% of graduates who earned an IRC expect to use the credential in their career.</a:t>
            </a:r>
            <a:endParaRPr lang="en-US" sz="2400" dirty="0">
              <a:highlight>
                <a:srgbClr val="FFFF00"/>
              </a:highligh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6877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A105E4E-0FF3-4688-B959-2AA80EA2C7DC}"/>
              </a:ext>
            </a:extLst>
          </p:cNvPr>
          <p:cNvSpPr>
            <a:spLocks noGrp="1"/>
          </p:cNvSpPr>
          <p:nvPr>
            <p:ph type="body" sz="quarter" idx="12"/>
          </p:nvPr>
        </p:nvSpPr>
        <p:spPr>
          <a:xfrm>
            <a:off x="791308" y="4982743"/>
            <a:ext cx="11265695" cy="594344"/>
          </a:xfrm>
          <a:noFill/>
        </p:spPr>
        <p:txBody>
          <a:bodyPr>
            <a:noAutofit/>
          </a:bodyPr>
          <a:lstStyle/>
          <a:p>
            <a:r>
              <a:rPr lang="en-US" sz="2400" dirty="0">
                <a:solidFill>
                  <a:schemeClr val="tx2"/>
                </a:solidFill>
                <a:latin typeface="Calibri" panose="020F0502020204030204" pitchFamily="34" charset="0"/>
                <a:cs typeface="Calibri" panose="020F0502020204030204" pitchFamily="34" charset="0"/>
              </a:rPr>
              <a:t>Graduates indicated how well their high school prepared them for life after graduation.</a:t>
            </a:r>
          </a:p>
        </p:txBody>
      </p:sp>
      <p:pic>
        <p:nvPicPr>
          <p:cNvPr id="15" name="Picture 14" descr="People talking illustration">
            <a:extLst>
              <a:ext uri="{FF2B5EF4-FFF2-40B4-BE49-F238E27FC236}">
                <a16:creationId xmlns:a16="http://schemas.microsoft.com/office/drawing/2014/main" id="{2309D6EB-8F0F-E9EB-205B-1436EC41E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428" y="-9403926"/>
            <a:ext cx="7772400" cy="5832119"/>
          </a:xfrm>
          <a:prstGeom prst="rect">
            <a:avLst/>
          </a:prstGeom>
        </p:spPr>
      </p:pic>
      <p:pic>
        <p:nvPicPr>
          <p:cNvPr id="19" name="Picture 18" descr="People looking at laptop">
            <a:extLst>
              <a:ext uri="{FF2B5EF4-FFF2-40B4-BE49-F238E27FC236}">
                <a16:creationId xmlns:a16="http://schemas.microsoft.com/office/drawing/2014/main" id="{B41EE0FB-9E71-912F-1C7F-E33F58B30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948" y="-7772327"/>
            <a:ext cx="7772400" cy="5178056"/>
          </a:xfrm>
          <a:prstGeom prst="rect">
            <a:avLst/>
          </a:prstGeom>
        </p:spPr>
      </p:pic>
      <p:sp>
        <p:nvSpPr>
          <p:cNvPr id="34" name="Title 1">
            <a:extLst>
              <a:ext uri="{FF2B5EF4-FFF2-40B4-BE49-F238E27FC236}">
                <a16:creationId xmlns:a16="http://schemas.microsoft.com/office/drawing/2014/main" id="{AF7A5B67-0F82-132D-6805-393D3956A118}"/>
              </a:ext>
            </a:extLst>
          </p:cNvPr>
          <p:cNvSpPr txBox="1">
            <a:spLocks/>
          </p:cNvSpPr>
          <p:nvPr/>
        </p:nvSpPr>
        <p:spPr>
          <a:xfrm>
            <a:off x="512064" y="1236203"/>
            <a:ext cx="3581932" cy="3299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pPr>
            <a:r>
              <a:rPr lang="en-US" dirty="0">
                <a:latin typeface="DIN Alternate" panose="020B0500000000000000" pitchFamily="34" charset="77"/>
                <a:cs typeface="Futura Medium" panose="020B0602020204020303" pitchFamily="34" charset="-79"/>
              </a:rPr>
              <a:t>Preparation for life after high school</a:t>
            </a:r>
          </a:p>
        </p:txBody>
      </p:sp>
      <p:sp>
        <p:nvSpPr>
          <p:cNvPr id="18" name="TextBox 17">
            <a:extLst>
              <a:ext uri="{FF2B5EF4-FFF2-40B4-BE49-F238E27FC236}">
                <a16:creationId xmlns:a16="http://schemas.microsoft.com/office/drawing/2014/main" id="{EE0A5E8F-4269-D3AD-AF2A-E051E68D38D0}"/>
              </a:ext>
            </a:extLst>
          </p:cNvPr>
          <p:cNvSpPr txBox="1"/>
          <p:nvPr/>
        </p:nvSpPr>
        <p:spPr>
          <a:xfrm>
            <a:off x="7403123" y="8680968"/>
            <a:ext cx="4776177" cy="338554"/>
          </a:xfrm>
          <a:prstGeom prst="rect">
            <a:avLst/>
          </a:prstGeom>
          <a:noFill/>
        </p:spPr>
        <p:txBody>
          <a:bodyPr wrap="square">
            <a:spAutoFit/>
          </a:bodyPr>
          <a:lstStyle/>
          <a:p>
            <a:r>
              <a:rPr lang="en-US" sz="1600" b="0" dirty="0">
                <a:latin typeface="+mn-lt"/>
              </a:rPr>
              <a:t>Source: Delaware Pathways Student Outcomes Study </a:t>
            </a:r>
            <a:endParaRPr lang="en-US" sz="1600" dirty="0"/>
          </a:p>
        </p:txBody>
      </p:sp>
      <p:graphicFrame>
        <p:nvGraphicFramePr>
          <p:cNvPr id="4" name="Content Placeholder 27">
            <a:extLst>
              <a:ext uri="{FF2B5EF4-FFF2-40B4-BE49-F238E27FC236}">
                <a16:creationId xmlns:a16="http://schemas.microsoft.com/office/drawing/2014/main" id="{BC114C55-A630-51C7-8CF0-8C6FA6040C25}"/>
              </a:ext>
            </a:extLst>
          </p:cNvPr>
          <p:cNvGraphicFramePr>
            <a:graphicFrameLocks/>
          </p:cNvGraphicFramePr>
          <p:nvPr>
            <p:extLst>
              <p:ext uri="{D42A27DB-BD31-4B8C-83A1-F6EECF244321}">
                <p14:modId xmlns:p14="http://schemas.microsoft.com/office/powerpoint/2010/main" val="2947385033"/>
              </p:ext>
            </p:extLst>
          </p:nvPr>
        </p:nvGraphicFramePr>
        <p:xfrm>
          <a:off x="5269917" y="1409546"/>
          <a:ext cx="5920597" cy="2989815"/>
        </p:xfrm>
        <a:graphic>
          <a:graphicData uri="http://schemas.openxmlformats.org/drawingml/2006/chart">
            <c:chart xmlns:c="http://schemas.openxmlformats.org/drawingml/2006/chart" xmlns:r="http://schemas.openxmlformats.org/officeDocument/2006/relationships" r:id="rId5"/>
          </a:graphicData>
        </a:graphic>
      </p:graphicFrame>
      <p:sp>
        <p:nvSpPr>
          <p:cNvPr id="2" name="Oval 1">
            <a:extLst>
              <a:ext uri="{FF2B5EF4-FFF2-40B4-BE49-F238E27FC236}">
                <a16:creationId xmlns:a16="http://schemas.microsoft.com/office/drawing/2014/main" id="{4E81E017-1F30-BF1B-A5F3-91690BB9E920}"/>
              </a:ext>
            </a:extLst>
          </p:cNvPr>
          <p:cNvSpPr/>
          <p:nvPr/>
        </p:nvSpPr>
        <p:spPr>
          <a:xfrm>
            <a:off x="-2460683" y="-1242550"/>
            <a:ext cx="6554679" cy="617164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 name="Text Placeholder 8">
            <a:extLst>
              <a:ext uri="{FF2B5EF4-FFF2-40B4-BE49-F238E27FC236}">
                <a16:creationId xmlns:a16="http://schemas.microsoft.com/office/drawing/2014/main" id="{D44CCA47-306F-241A-971C-446B65B7E2AE}"/>
              </a:ext>
            </a:extLst>
          </p:cNvPr>
          <p:cNvSpPr txBox="1">
            <a:spLocks/>
          </p:cNvSpPr>
          <p:nvPr/>
        </p:nvSpPr>
        <p:spPr>
          <a:xfrm>
            <a:off x="5269917" y="501354"/>
            <a:ext cx="6554679" cy="1002572"/>
          </a:xfrm>
          <a:prstGeom prst="rect">
            <a:avLst/>
          </a:prstGeom>
          <a:noFill/>
        </p:spPr>
        <p:txBody>
          <a:bodyPr vert="horz" lIns="91440" tIns="45720" rIns="91440" bIns="45720" rtlCol="0">
            <a:noAutofit/>
          </a:bodyPr>
          <a:lstStyle>
            <a:lvl1pPr marL="0" indent="0" algn="l" defTabSz="1217889" rtl="0" eaLnBrk="1" latinLnBrk="0" hangingPunct="1">
              <a:lnSpc>
                <a:spcPct val="100000"/>
              </a:lnSpc>
              <a:spcBef>
                <a:spcPts val="1332"/>
              </a:spcBef>
              <a:buFont typeface="Arial" panose="020B0604020202020204" pitchFamily="34" charset="0"/>
              <a:buNone/>
              <a:defRPr sz="1300" kern="1200">
                <a:solidFill>
                  <a:schemeClr val="tx1">
                    <a:lumMod val="75000"/>
                  </a:schemeClr>
                </a:solidFill>
                <a:latin typeface="Arial Narrow" panose="020B0606020202030204" pitchFamily="34" charset="0"/>
                <a:ea typeface="+mn-ea"/>
                <a:cs typeface="+mn-cs"/>
              </a:defRPr>
            </a:lvl1pPr>
            <a:lvl2pPr marL="913417" indent="-304472" algn="l" defTabSz="1217889" rtl="0" eaLnBrk="1" latinLnBrk="0" hangingPunct="1">
              <a:lnSpc>
                <a:spcPct val="90000"/>
              </a:lnSpc>
              <a:spcBef>
                <a:spcPts val="666"/>
              </a:spcBef>
              <a:buFont typeface="Arial" panose="020B0604020202020204" pitchFamily="34" charset="0"/>
              <a:buChar char="•"/>
              <a:defRPr sz="3197" kern="1200">
                <a:solidFill>
                  <a:schemeClr val="tx1">
                    <a:lumMod val="75000"/>
                  </a:schemeClr>
                </a:solidFill>
                <a:latin typeface="Arial Narrow" panose="020B0606020202030204" pitchFamily="34" charset="0"/>
                <a:ea typeface="+mn-ea"/>
                <a:cs typeface="+mn-cs"/>
              </a:defRPr>
            </a:lvl2pPr>
            <a:lvl3pPr marL="1522362" indent="-304472" algn="l" defTabSz="1217889" rtl="0" eaLnBrk="1" latinLnBrk="0" hangingPunct="1">
              <a:lnSpc>
                <a:spcPct val="90000"/>
              </a:lnSpc>
              <a:spcBef>
                <a:spcPts val="666"/>
              </a:spcBef>
              <a:buFont typeface="Arial" panose="020B0604020202020204" pitchFamily="34" charset="0"/>
              <a:buChar char="•"/>
              <a:defRPr sz="2664" kern="1200">
                <a:solidFill>
                  <a:schemeClr val="tx1">
                    <a:lumMod val="75000"/>
                  </a:schemeClr>
                </a:solidFill>
                <a:latin typeface="Arial Narrow" panose="020B0606020202030204" pitchFamily="34" charset="0"/>
                <a:ea typeface="+mn-ea"/>
                <a:cs typeface="+mn-cs"/>
              </a:defRPr>
            </a:lvl3pPr>
            <a:lvl4pPr marL="2131306"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4pPr>
            <a:lvl5pPr marL="2740251"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r>
              <a:rPr lang="en-US" sz="2400" dirty="0">
                <a:latin typeface="Calibri" panose="020F0502020204030204" pitchFamily="34" charset="0"/>
                <a:cs typeface="Calibri" panose="020F0502020204030204" pitchFamily="34" charset="0"/>
              </a:rPr>
              <a:t>Most graduates agreed or highly agreed that they had career exposure and exploration activities during high school.</a:t>
            </a:r>
          </a:p>
          <a:p>
            <a:pPr marL="342900" indent="-342900">
              <a:buFont typeface="Arial" panose="020B0604020202020204" pitchFamily="34" charset="0"/>
              <a:buChar char="•"/>
            </a:pPr>
            <a:endParaRPr lang="en-US" sz="2100" dirty="0">
              <a:latin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C061124-CC3F-7DB6-17BE-92053B41D278}"/>
              </a:ext>
            </a:extLst>
          </p:cNvPr>
          <p:cNvGraphicFramePr/>
          <p:nvPr>
            <p:extLst>
              <p:ext uri="{D42A27DB-BD31-4B8C-83A1-F6EECF244321}">
                <p14:modId xmlns:p14="http://schemas.microsoft.com/office/powerpoint/2010/main" val="2248912057"/>
              </p:ext>
            </p:extLst>
          </p:nvPr>
        </p:nvGraphicFramePr>
        <p:xfrm>
          <a:off x="-2562690" y="5492129"/>
          <a:ext cx="14497396" cy="3583614"/>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820F65B3-9E97-E8F7-2D14-AFA0B34DF7FB}"/>
              </a:ext>
            </a:extLst>
          </p:cNvPr>
          <p:cNvSpPr txBox="1"/>
          <p:nvPr/>
        </p:nvSpPr>
        <p:spPr>
          <a:xfrm>
            <a:off x="512064" y="8678396"/>
            <a:ext cx="851214" cy="343697"/>
          </a:xfrm>
          <a:prstGeom prst="rect">
            <a:avLst/>
          </a:prstGeom>
          <a:noFill/>
        </p:spPr>
        <p:txBody>
          <a:bodyPr wrap="square" rtlCol="0">
            <a:spAutoFit/>
          </a:bodyPr>
          <a:lstStyle/>
          <a:p>
            <a:pPr algn="l"/>
            <a:r>
              <a:rPr lang="en-US" sz="1600" i="1" dirty="0">
                <a:solidFill>
                  <a:schemeClr val="accent5"/>
                </a:solidFill>
              </a:rPr>
              <a:t>n=1654</a:t>
            </a:r>
          </a:p>
        </p:txBody>
      </p:sp>
    </p:spTree>
    <p:extLst>
      <p:ext uri="{BB962C8B-B14F-4D97-AF65-F5344CB8AC3E}">
        <p14:creationId xmlns:p14="http://schemas.microsoft.com/office/powerpoint/2010/main" val="2253032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2">
            <a:extLst>
              <a:ext uri="{FF2B5EF4-FFF2-40B4-BE49-F238E27FC236}">
                <a16:creationId xmlns:a16="http://schemas.microsoft.com/office/drawing/2014/main" id="{E42F65A1-97DB-1808-1CA5-FC288856BD6A}"/>
              </a:ext>
            </a:extLst>
          </p:cNvPr>
          <p:cNvSpPr txBox="1"/>
          <p:nvPr/>
        </p:nvSpPr>
        <p:spPr>
          <a:xfrm>
            <a:off x="6882938" y="8699083"/>
            <a:ext cx="5296362" cy="338554"/>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0" dirty="0">
                <a:latin typeface="+mn-lt"/>
              </a:rPr>
              <a:t>Source: Delaware Pathways Student Outcomes Study </a:t>
            </a:r>
            <a:endParaRPr lang="en-US" sz="1600" dirty="0"/>
          </a:p>
        </p:txBody>
      </p:sp>
      <p:sp>
        <p:nvSpPr>
          <p:cNvPr id="7" name="TextBox 6">
            <a:extLst>
              <a:ext uri="{FF2B5EF4-FFF2-40B4-BE49-F238E27FC236}">
                <a16:creationId xmlns:a16="http://schemas.microsoft.com/office/drawing/2014/main" id="{0D698A7D-3849-172A-1E01-421A43FE7473}"/>
              </a:ext>
            </a:extLst>
          </p:cNvPr>
          <p:cNvSpPr txBox="1"/>
          <p:nvPr/>
        </p:nvSpPr>
        <p:spPr>
          <a:xfrm>
            <a:off x="512475" y="8541252"/>
            <a:ext cx="1229876" cy="338554"/>
          </a:xfrm>
          <a:prstGeom prst="rect">
            <a:avLst/>
          </a:prstGeom>
          <a:noFill/>
        </p:spPr>
        <p:txBody>
          <a:bodyPr wrap="square" rtlCol="0">
            <a:spAutoFit/>
          </a:bodyPr>
          <a:lstStyle/>
          <a:p>
            <a:pPr algn="r"/>
            <a:r>
              <a:rPr lang="en-US" sz="1600" i="1" dirty="0">
                <a:solidFill>
                  <a:schemeClr val="accent5"/>
                </a:solidFill>
              </a:rPr>
              <a:t>n=1607 </a:t>
            </a:r>
          </a:p>
        </p:txBody>
      </p:sp>
      <p:sp>
        <p:nvSpPr>
          <p:cNvPr id="2" name="Title 1">
            <a:extLst>
              <a:ext uri="{FF2B5EF4-FFF2-40B4-BE49-F238E27FC236}">
                <a16:creationId xmlns:a16="http://schemas.microsoft.com/office/drawing/2014/main" id="{9384B86F-FA13-BAEF-E150-1A78EBA61719}"/>
              </a:ext>
            </a:extLst>
          </p:cNvPr>
          <p:cNvSpPr txBox="1">
            <a:spLocks/>
          </p:cNvSpPr>
          <p:nvPr/>
        </p:nvSpPr>
        <p:spPr>
          <a:xfrm>
            <a:off x="512475" y="445399"/>
            <a:ext cx="11040617" cy="7594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3200" dirty="0">
                <a:latin typeface="DIN Alternate" panose="020B0500000000000000" pitchFamily="34" charset="77"/>
                <a:cs typeface="Futura Medium" panose="020B0602020204020303" pitchFamily="34" charset="-79"/>
              </a:rPr>
              <a:t>Post-graduation experiences: </a:t>
            </a:r>
            <a:r>
              <a:rPr lang="en-US" sz="3200" b="1" dirty="0">
                <a:solidFill>
                  <a:schemeClr val="accent4"/>
                </a:solidFill>
                <a:latin typeface="Futura Medium" panose="020B0602020204020303" pitchFamily="34" charset="-79"/>
                <a:ea typeface="+mn-ea"/>
                <a:cs typeface="Futura Medium" panose="020B0602020204020303" pitchFamily="34" charset="-79"/>
              </a:rPr>
              <a:t>Work and further education</a:t>
            </a:r>
            <a:endParaRPr lang="en-US" sz="3200" dirty="0">
              <a:latin typeface="DIN Alternate" panose="020B0500000000000000" pitchFamily="34" charset="77"/>
              <a:cs typeface="Futura Medium" panose="020B0602020204020303"/>
            </a:endParaRPr>
          </a:p>
        </p:txBody>
      </p:sp>
      <p:graphicFrame>
        <p:nvGraphicFramePr>
          <p:cNvPr id="8" name="Chart 7">
            <a:extLst>
              <a:ext uri="{FF2B5EF4-FFF2-40B4-BE49-F238E27FC236}">
                <a16:creationId xmlns:a16="http://schemas.microsoft.com/office/drawing/2014/main" id="{6B320FC5-8B1C-9CE5-3D64-C293F2F2DB60}"/>
              </a:ext>
            </a:extLst>
          </p:cNvPr>
          <p:cNvGraphicFramePr/>
          <p:nvPr>
            <p:extLst>
              <p:ext uri="{D42A27DB-BD31-4B8C-83A1-F6EECF244321}">
                <p14:modId xmlns:p14="http://schemas.microsoft.com/office/powerpoint/2010/main" val="3968234036"/>
              </p:ext>
            </p:extLst>
          </p:nvPr>
        </p:nvGraphicFramePr>
        <p:xfrm>
          <a:off x="414039" y="1352708"/>
          <a:ext cx="11351222" cy="702229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0659C5D-5B61-7136-4978-40AC9284AC1C}"/>
              </a:ext>
            </a:extLst>
          </p:cNvPr>
          <p:cNvSpPr txBox="1"/>
          <p:nvPr/>
        </p:nvSpPr>
        <p:spPr>
          <a:xfrm>
            <a:off x="762834" y="6357665"/>
            <a:ext cx="1959033" cy="400110"/>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t>High school type</a:t>
            </a:r>
          </a:p>
        </p:txBody>
      </p:sp>
      <p:sp>
        <p:nvSpPr>
          <p:cNvPr id="4" name="TextBox 3">
            <a:extLst>
              <a:ext uri="{FF2B5EF4-FFF2-40B4-BE49-F238E27FC236}">
                <a16:creationId xmlns:a16="http://schemas.microsoft.com/office/drawing/2014/main" id="{6664210A-C873-4E54-2881-77B469424FA0}"/>
              </a:ext>
            </a:extLst>
          </p:cNvPr>
          <p:cNvSpPr txBox="1"/>
          <p:nvPr/>
        </p:nvSpPr>
        <p:spPr>
          <a:xfrm>
            <a:off x="762833" y="3295563"/>
            <a:ext cx="1959033" cy="400110"/>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t>County</a:t>
            </a:r>
          </a:p>
        </p:txBody>
      </p:sp>
    </p:spTree>
    <p:extLst>
      <p:ext uri="{BB962C8B-B14F-4D97-AF65-F5344CB8AC3E}">
        <p14:creationId xmlns:p14="http://schemas.microsoft.com/office/powerpoint/2010/main" val="2903234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CC39A7-BE88-422E-94A8-92A511F26D1B}"/>
              </a:ext>
            </a:extLst>
          </p:cNvPr>
          <p:cNvSpPr>
            <a:spLocks noGrp="1"/>
          </p:cNvSpPr>
          <p:nvPr>
            <p:ph type="body" sz="quarter" idx="11"/>
          </p:nvPr>
        </p:nvSpPr>
        <p:spPr>
          <a:xfrm>
            <a:off x="4896439" y="4234302"/>
            <a:ext cx="6585130" cy="992701"/>
          </a:xfrm>
        </p:spPr>
        <p:txBody>
          <a:bodyPr>
            <a:noAutofit/>
          </a:bodyPr>
          <a:lstStyle/>
          <a:p>
            <a:pPr>
              <a:spcBef>
                <a:spcPts val="0"/>
              </a:spcBef>
            </a:pPr>
            <a:r>
              <a:rPr lang="en-US" sz="2400" dirty="0">
                <a:solidFill>
                  <a:schemeClr val="tx1"/>
                </a:solidFill>
                <a:latin typeface="Calibri" panose="020F0502020204030204" pitchFamily="34" charset="0"/>
                <a:cs typeface="Calibri" panose="020F0502020204030204" pitchFamily="34" charset="0"/>
              </a:rPr>
              <a:t>Among enrolled graduates who earned college credits in high school, </a:t>
            </a:r>
            <a:r>
              <a:rPr lang="en-US" sz="2400" b="1" dirty="0">
                <a:solidFill>
                  <a:schemeClr val="tx1"/>
                </a:solidFill>
                <a:latin typeface="Calibri" panose="020F0502020204030204" pitchFamily="34" charset="0"/>
                <a:cs typeface="Calibri" panose="020F0502020204030204" pitchFamily="34" charset="0"/>
              </a:rPr>
              <a:t>79%</a:t>
            </a:r>
            <a:r>
              <a:rPr lang="en-US" sz="2400" dirty="0">
                <a:solidFill>
                  <a:schemeClr val="tx1"/>
                </a:solidFill>
                <a:latin typeface="Calibri" panose="020F0502020204030204" pitchFamily="34" charset="0"/>
                <a:cs typeface="Calibri" panose="020F0502020204030204" pitchFamily="34" charset="0"/>
              </a:rPr>
              <a:t> plan to use the credits in college. </a:t>
            </a:r>
          </a:p>
          <a:p>
            <a:pPr marL="342900" indent="-342900">
              <a:spcBef>
                <a:spcPts val="0"/>
              </a:spcBef>
              <a:buFont typeface="Arial" panose="020B0604020202020204" pitchFamily="34" charset="0"/>
              <a:buChar char="•"/>
            </a:pPr>
            <a:endParaRPr lang="en-US" sz="2100" dirty="0">
              <a:solidFill>
                <a:schemeClr val="tx1"/>
              </a:solidFill>
              <a:latin typeface="Calibri" panose="020F0502020204030204" pitchFamily="34" charset="0"/>
              <a:cs typeface="Calibri" panose="020F0502020204030204" pitchFamily="34" charset="0"/>
            </a:endParaRPr>
          </a:p>
          <a:p>
            <a:pPr marL="342900" indent="-342900">
              <a:spcBef>
                <a:spcPts val="0"/>
              </a:spcBef>
              <a:buFont typeface="Arial" panose="020B0604020202020204" pitchFamily="34" charset="0"/>
              <a:buChar char="•"/>
            </a:pPr>
            <a:endParaRPr lang="en-US" sz="2100" dirty="0">
              <a:solidFill>
                <a:schemeClr val="tx1"/>
              </a:solidFill>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626C9D5A-A619-A142-ECA8-7171157F1223}"/>
              </a:ext>
            </a:extLst>
          </p:cNvPr>
          <p:cNvSpPr/>
          <p:nvPr/>
        </p:nvSpPr>
        <p:spPr>
          <a:xfrm>
            <a:off x="-2826807" y="-3580221"/>
            <a:ext cx="7714234" cy="9900762"/>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1D3F6D3-3801-696A-FC28-0F32D832D3AA}"/>
              </a:ext>
            </a:extLst>
          </p:cNvPr>
          <p:cNvSpPr txBox="1"/>
          <p:nvPr/>
        </p:nvSpPr>
        <p:spPr>
          <a:xfrm>
            <a:off x="5228916" y="1862562"/>
            <a:ext cx="6441667" cy="1814081"/>
          </a:xfrm>
          <a:prstGeom prst="rect">
            <a:avLst/>
          </a:prstGeom>
          <a:noFill/>
        </p:spPr>
        <p:txBody>
          <a:bodyPr wrap="square" numCol="2" spcCol="182880" rtlCol="0">
            <a:noAutofit/>
          </a:bodyPr>
          <a:lstStyle/>
          <a:p>
            <a:pPr marL="342900" indent="-342900">
              <a:spcBef>
                <a:spcPts val="0"/>
              </a:spcBef>
              <a:spcAft>
                <a:spcPts val="600"/>
              </a:spcAft>
              <a:buFont typeface="Arial" panose="020B0604020202020204" pitchFamily="34" charset="0"/>
              <a:buChar char="•"/>
            </a:pPr>
            <a:r>
              <a:rPr lang="en-US" sz="2000" dirty="0">
                <a:solidFill>
                  <a:schemeClr val="tx2">
                    <a:lumMod val="75000"/>
                    <a:lumOff val="25000"/>
                  </a:schemeClr>
                </a:solidFill>
                <a:latin typeface="Calibri" panose="020F0502020204030204" pitchFamily="34" charset="0"/>
                <a:cs typeface="Calibri" panose="020F0502020204030204" pitchFamily="34" charset="0"/>
              </a:rPr>
              <a:t>Health Sciences (nursing, medical assisting, dental) (33%)</a:t>
            </a:r>
          </a:p>
          <a:p>
            <a:pPr marL="342900" indent="-342900">
              <a:spcAft>
                <a:spcPts val="600"/>
              </a:spcAft>
              <a:buFont typeface="Arial" panose="020B0604020202020204" pitchFamily="34" charset="0"/>
              <a:buChar char="•"/>
            </a:pPr>
            <a:r>
              <a:rPr lang="en-US" sz="2000" dirty="0">
                <a:solidFill>
                  <a:schemeClr val="tx2">
                    <a:lumMod val="75000"/>
                    <a:lumOff val="25000"/>
                  </a:schemeClr>
                </a:solidFill>
                <a:latin typeface="Calibri" panose="020F0502020204030204" pitchFamily="34" charset="0"/>
                <a:cs typeface="Calibri" panose="020F0502020204030204" pitchFamily="34" charset="0"/>
              </a:rPr>
              <a:t>Business (finance, management, marketing) (14%)</a:t>
            </a:r>
          </a:p>
          <a:p>
            <a:pPr marL="342900" indent="-342900">
              <a:spcBef>
                <a:spcPts val="0"/>
              </a:spcBef>
              <a:spcAft>
                <a:spcPts val="600"/>
              </a:spcAft>
              <a:buFont typeface="Arial" panose="020B0604020202020204" pitchFamily="34" charset="0"/>
              <a:buChar char="•"/>
            </a:pPr>
            <a:r>
              <a:rPr lang="en-US" sz="2000" dirty="0">
                <a:solidFill>
                  <a:schemeClr val="tx2">
                    <a:lumMod val="75000"/>
                    <a:lumOff val="25000"/>
                  </a:schemeClr>
                </a:solidFill>
                <a:latin typeface="Calibri" panose="020F0502020204030204" pitchFamily="34" charset="0"/>
                <a:cs typeface="Calibri" panose="020F0502020204030204" pitchFamily="34" charset="0"/>
              </a:rPr>
              <a:t>Engineering (12%)</a:t>
            </a:r>
          </a:p>
          <a:p>
            <a:pPr marL="342900" indent="-342900">
              <a:spcBef>
                <a:spcPts val="0"/>
              </a:spcBef>
              <a:spcAft>
                <a:spcPts val="600"/>
              </a:spcAft>
              <a:buFont typeface="Arial" panose="020B0604020202020204" pitchFamily="34" charset="0"/>
              <a:buChar char="•"/>
            </a:pPr>
            <a:r>
              <a:rPr lang="en-US" sz="2000" dirty="0">
                <a:solidFill>
                  <a:schemeClr val="tx2">
                    <a:lumMod val="75000"/>
                    <a:lumOff val="25000"/>
                  </a:schemeClr>
                </a:solidFill>
                <a:latin typeface="Calibri" panose="020F0502020204030204" pitchFamily="34" charset="0"/>
                <a:cs typeface="Calibri" panose="020F0502020204030204" pitchFamily="34" charset="0"/>
              </a:rPr>
              <a:t>Education (11%)</a:t>
            </a:r>
          </a:p>
          <a:p>
            <a:pPr marL="342900" indent="-342900">
              <a:spcAft>
                <a:spcPts val="600"/>
              </a:spcAft>
              <a:buFont typeface="Arial" panose="020B0604020202020204" pitchFamily="34" charset="0"/>
              <a:buChar char="•"/>
            </a:pPr>
            <a:r>
              <a:rPr lang="en-US" sz="2000" dirty="0">
                <a:solidFill>
                  <a:schemeClr val="tx2">
                    <a:lumMod val="75000"/>
                    <a:lumOff val="25000"/>
                  </a:schemeClr>
                </a:solidFill>
                <a:latin typeface="Calibri" panose="020F0502020204030204" pitchFamily="34" charset="0"/>
                <a:cs typeface="Calibri" panose="020F0502020204030204" pitchFamily="34" charset="0"/>
              </a:rPr>
              <a:t>Computer Science (10%)</a:t>
            </a:r>
          </a:p>
          <a:p>
            <a:pPr marL="342900" indent="-342900">
              <a:spcBef>
                <a:spcPts val="0"/>
              </a:spcBef>
              <a:spcAft>
                <a:spcPts val="600"/>
              </a:spcAft>
              <a:buFont typeface="Arial" panose="020B0604020202020204" pitchFamily="34" charset="0"/>
              <a:buChar char="•"/>
            </a:pPr>
            <a:r>
              <a:rPr lang="en-US" sz="2000" dirty="0">
                <a:solidFill>
                  <a:schemeClr val="tx2">
                    <a:lumMod val="75000"/>
                    <a:lumOff val="25000"/>
                  </a:schemeClr>
                </a:solidFill>
                <a:latin typeface="Calibri" panose="020F0502020204030204" pitchFamily="34" charset="0"/>
                <a:cs typeface="Calibri" panose="020F0502020204030204" pitchFamily="34" charset="0"/>
              </a:rPr>
              <a:t>Psychology (8%)</a:t>
            </a:r>
          </a:p>
          <a:p>
            <a:pPr marL="342900" indent="-342900">
              <a:spcBef>
                <a:spcPts val="0"/>
              </a:spcBef>
              <a:spcAft>
                <a:spcPts val="600"/>
              </a:spcAft>
              <a:buFont typeface="Arial" panose="020B0604020202020204" pitchFamily="34" charset="0"/>
              <a:buChar char="•"/>
            </a:pPr>
            <a:r>
              <a:rPr lang="en-US" sz="2000" dirty="0">
                <a:solidFill>
                  <a:schemeClr val="tx2">
                    <a:lumMod val="75000"/>
                    <a:lumOff val="25000"/>
                  </a:schemeClr>
                </a:solidFill>
                <a:latin typeface="Calibri" panose="020F0502020204030204" pitchFamily="34" charset="0"/>
                <a:cs typeface="Calibri" panose="020F0502020204030204" pitchFamily="34" charset="0"/>
              </a:rPr>
              <a:t>Biology (7%)</a:t>
            </a:r>
          </a:p>
        </p:txBody>
      </p:sp>
      <p:sp>
        <p:nvSpPr>
          <p:cNvPr id="11" name="TextBox 10">
            <a:extLst>
              <a:ext uri="{FF2B5EF4-FFF2-40B4-BE49-F238E27FC236}">
                <a16:creationId xmlns:a16="http://schemas.microsoft.com/office/drawing/2014/main" id="{AA8A69FC-B7F1-01EA-D416-E2122A001B5F}"/>
              </a:ext>
            </a:extLst>
          </p:cNvPr>
          <p:cNvSpPr txBox="1"/>
          <p:nvPr/>
        </p:nvSpPr>
        <p:spPr>
          <a:xfrm>
            <a:off x="8189004" y="9201783"/>
            <a:ext cx="4450325" cy="276999"/>
          </a:xfrm>
          <a:prstGeom prst="rect">
            <a:avLst/>
          </a:prstGeom>
          <a:noFill/>
        </p:spPr>
        <p:txBody>
          <a:bodyPr wrap="square">
            <a:spAutoFit/>
          </a:bodyPr>
          <a:lstStyle/>
          <a:p>
            <a:r>
              <a:rPr lang="en-US" sz="1200" b="0" dirty="0">
                <a:latin typeface="+mn-lt"/>
              </a:rPr>
              <a:t>Source: Delaware Pathways Student Outcomes Study </a:t>
            </a:r>
            <a:endParaRPr lang="en-US" sz="1200" dirty="0"/>
          </a:p>
        </p:txBody>
      </p:sp>
      <p:sp>
        <p:nvSpPr>
          <p:cNvPr id="12" name="TextBox 11">
            <a:extLst>
              <a:ext uri="{FF2B5EF4-FFF2-40B4-BE49-F238E27FC236}">
                <a16:creationId xmlns:a16="http://schemas.microsoft.com/office/drawing/2014/main" id="{A9AA1B9E-FD22-80EE-A286-D2AD7E84D744}"/>
              </a:ext>
            </a:extLst>
          </p:cNvPr>
          <p:cNvSpPr txBox="1"/>
          <p:nvPr/>
        </p:nvSpPr>
        <p:spPr>
          <a:xfrm>
            <a:off x="269300" y="8656162"/>
            <a:ext cx="4857543" cy="338554"/>
          </a:xfrm>
          <a:prstGeom prst="rect">
            <a:avLst/>
          </a:prstGeom>
          <a:noFill/>
        </p:spPr>
        <p:txBody>
          <a:bodyPr wrap="square">
            <a:spAutoFit/>
          </a:bodyPr>
          <a:lstStyle/>
          <a:p>
            <a:r>
              <a:rPr lang="en-US" sz="1600" b="0" dirty="0">
                <a:latin typeface="+mn-lt"/>
              </a:rPr>
              <a:t>Source: Delaware Pathways Student Outcomes Study </a:t>
            </a:r>
            <a:endParaRPr lang="en-US" sz="1600" dirty="0"/>
          </a:p>
        </p:txBody>
      </p:sp>
      <p:sp>
        <p:nvSpPr>
          <p:cNvPr id="13" name="Text Placeholder 4">
            <a:extLst>
              <a:ext uri="{FF2B5EF4-FFF2-40B4-BE49-F238E27FC236}">
                <a16:creationId xmlns:a16="http://schemas.microsoft.com/office/drawing/2014/main" id="{3C83383C-D475-F2E6-0016-E18F0579598A}"/>
              </a:ext>
            </a:extLst>
          </p:cNvPr>
          <p:cNvSpPr txBox="1">
            <a:spLocks/>
          </p:cNvSpPr>
          <p:nvPr/>
        </p:nvSpPr>
        <p:spPr>
          <a:xfrm>
            <a:off x="5407829" y="385328"/>
            <a:ext cx="6262754" cy="1477234"/>
          </a:xfrm>
          <a:prstGeom prst="rect">
            <a:avLst/>
          </a:prstGeom>
        </p:spPr>
        <p:txBody>
          <a:bodyPr vert="horz" lIns="91440" tIns="45720" rIns="91440" bIns="45720" rtlCol="0">
            <a:noAutofit/>
          </a:bodyPr>
          <a:lstStyle>
            <a:lvl1pPr marL="0" indent="0" algn="l" defTabSz="1217889" rtl="0" eaLnBrk="1" latinLnBrk="0" hangingPunct="1">
              <a:lnSpc>
                <a:spcPct val="100000"/>
              </a:lnSpc>
              <a:spcBef>
                <a:spcPts val="1332"/>
              </a:spcBef>
              <a:buFont typeface="Arial" panose="020B0604020202020204" pitchFamily="34" charset="0"/>
              <a:buNone/>
              <a:defRPr sz="1300" b="0" i="0" kern="1200">
                <a:solidFill>
                  <a:schemeClr val="tx1">
                    <a:lumMod val="75000"/>
                  </a:schemeClr>
                </a:solidFill>
                <a:latin typeface="Futura Medium" panose="020B0602020204020303" pitchFamily="34" charset="-79"/>
                <a:ea typeface="+mn-ea"/>
                <a:cs typeface="Futura Medium" panose="020B0602020204020303" pitchFamily="34" charset="-79"/>
              </a:defRPr>
            </a:lvl1pPr>
            <a:lvl2pPr marL="913417" indent="-304472" algn="l" defTabSz="1217889" rtl="0" eaLnBrk="1" latinLnBrk="0" hangingPunct="1">
              <a:lnSpc>
                <a:spcPct val="90000"/>
              </a:lnSpc>
              <a:spcBef>
                <a:spcPts val="666"/>
              </a:spcBef>
              <a:buFont typeface="Arial" panose="020B0604020202020204" pitchFamily="34" charset="0"/>
              <a:buChar char="•"/>
              <a:defRPr sz="3197" b="0" i="0" kern="1200">
                <a:solidFill>
                  <a:schemeClr val="tx1">
                    <a:lumMod val="75000"/>
                  </a:schemeClr>
                </a:solidFill>
                <a:latin typeface="Futura Medium" panose="020B0602020204020303" pitchFamily="34" charset="-79"/>
                <a:ea typeface="+mn-ea"/>
                <a:cs typeface="Futura Medium" panose="020B0602020204020303" pitchFamily="34" charset="-79"/>
              </a:defRPr>
            </a:lvl2pPr>
            <a:lvl3pPr marL="1522362" indent="-304472" algn="l" defTabSz="1217889" rtl="0" eaLnBrk="1" latinLnBrk="0" hangingPunct="1">
              <a:lnSpc>
                <a:spcPct val="90000"/>
              </a:lnSpc>
              <a:spcBef>
                <a:spcPts val="666"/>
              </a:spcBef>
              <a:buFont typeface="Arial" panose="020B0604020202020204" pitchFamily="34" charset="0"/>
              <a:buChar char="•"/>
              <a:defRPr sz="2664" b="0" i="0" kern="1200">
                <a:solidFill>
                  <a:schemeClr val="tx1">
                    <a:lumMod val="75000"/>
                  </a:schemeClr>
                </a:solidFill>
                <a:latin typeface="Futura Medium" panose="020B0602020204020303" pitchFamily="34" charset="-79"/>
                <a:ea typeface="+mn-ea"/>
                <a:cs typeface="Futura Medium" panose="020B0602020204020303" pitchFamily="34" charset="-79"/>
              </a:defRPr>
            </a:lvl3pPr>
            <a:lvl4pPr marL="2131306"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4pPr>
            <a:lvl5pPr marL="2740251"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a:spcBef>
                <a:spcPts val="0"/>
              </a:spcBef>
            </a:pPr>
            <a:r>
              <a:rPr lang="en-US" sz="2400" b="1" dirty="0">
                <a:solidFill>
                  <a:schemeClr val="tx1"/>
                </a:solidFill>
                <a:latin typeface="Calibri" panose="020F0502020204030204" pitchFamily="34" charset="0"/>
                <a:cs typeface="Calibri" panose="020F0502020204030204" pitchFamily="34" charset="0"/>
              </a:rPr>
              <a:t>68% </a:t>
            </a:r>
            <a:r>
              <a:rPr lang="en-US" sz="2400" dirty="0">
                <a:solidFill>
                  <a:schemeClr val="tx1"/>
                </a:solidFill>
                <a:latin typeface="Calibri" panose="020F0502020204030204" pitchFamily="34" charset="0"/>
                <a:cs typeface="Calibri" panose="020F0502020204030204" pitchFamily="34" charset="0"/>
              </a:rPr>
              <a:t>of graduates reported postsecondary enrollment. </a:t>
            </a:r>
          </a:p>
          <a:p>
            <a:pPr>
              <a:spcBef>
                <a:spcPts val="0"/>
              </a:spcBef>
            </a:pPr>
            <a:endParaRPr lang="en-US" sz="2000" dirty="0">
              <a:solidFill>
                <a:schemeClr val="tx1"/>
              </a:solidFill>
              <a:latin typeface="Calibri" panose="020F0502020204030204" pitchFamily="34" charset="0"/>
              <a:cs typeface="Calibri" panose="020F0502020204030204" pitchFamily="34" charset="0"/>
            </a:endParaRPr>
          </a:p>
          <a:p>
            <a:pPr>
              <a:spcBef>
                <a:spcPts val="0"/>
              </a:spcBef>
            </a:pPr>
            <a:r>
              <a:rPr lang="en-US" sz="2000" dirty="0">
                <a:solidFill>
                  <a:schemeClr val="tx1"/>
                </a:solidFill>
                <a:latin typeface="Calibri" panose="020F0502020204030204" pitchFamily="34" charset="0"/>
                <a:cs typeface="Calibri" panose="020F0502020204030204" pitchFamily="34" charset="0"/>
              </a:rPr>
              <a:t>The most common fields of study were: </a:t>
            </a:r>
          </a:p>
          <a:p>
            <a:pPr marL="342900" indent="-342900">
              <a:spcBef>
                <a:spcPts val="0"/>
              </a:spcBef>
              <a:buFont typeface="Arial" panose="020B0604020202020204" pitchFamily="34" charset="0"/>
              <a:buChar char="•"/>
            </a:pPr>
            <a:endParaRPr lang="en-US" sz="2100" dirty="0">
              <a:solidFill>
                <a:schemeClr val="tx1"/>
              </a:solidFill>
              <a:latin typeface="Calibri" panose="020F0502020204030204" pitchFamily="34" charset="0"/>
              <a:cs typeface="Calibri" panose="020F0502020204030204" pitchFamily="34" charset="0"/>
            </a:endParaRPr>
          </a:p>
        </p:txBody>
      </p:sp>
      <p:graphicFrame>
        <p:nvGraphicFramePr>
          <p:cNvPr id="16" name="Chart 15">
            <a:extLst>
              <a:ext uri="{FF2B5EF4-FFF2-40B4-BE49-F238E27FC236}">
                <a16:creationId xmlns:a16="http://schemas.microsoft.com/office/drawing/2014/main" id="{812F679B-FBEF-F881-3223-2D03F5AF6168}"/>
              </a:ext>
            </a:extLst>
          </p:cNvPr>
          <p:cNvGraphicFramePr/>
          <p:nvPr>
            <p:extLst>
              <p:ext uri="{D42A27DB-BD31-4B8C-83A1-F6EECF244321}">
                <p14:modId xmlns:p14="http://schemas.microsoft.com/office/powerpoint/2010/main" val="1291164525"/>
              </p:ext>
            </p:extLst>
          </p:nvPr>
        </p:nvGraphicFramePr>
        <p:xfrm>
          <a:off x="4029907" y="5457832"/>
          <a:ext cx="7949574" cy="318734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87656DC3-FFEC-338C-3587-3BAB83AA96BA}"/>
              </a:ext>
            </a:extLst>
          </p:cNvPr>
          <p:cNvSpPr txBox="1">
            <a:spLocks/>
          </p:cNvSpPr>
          <p:nvPr/>
        </p:nvSpPr>
        <p:spPr>
          <a:xfrm>
            <a:off x="508717" y="1299891"/>
            <a:ext cx="4378710"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pPr>
            <a:r>
              <a:rPr lang="en-US" dirty="0">
                <a:latin typeface="DIN Alternate" panose="020B0500000000000000" pitchFamily="34" charset="77"/>
                <a:cs typeface="Futura Medium" panose="020B0602020204020303" pitchFamily="34" charset="-79"/>
              </a:rPr>
              <a:t>Post-graduation experiences:</a:t>
            </a:r>
          </a:p>
          <a:p>
            <a:pPr>
              <a:lnSpc>
                <a:spcPct val="100000"/>
              </a:lnSpc>
              <a:spcBef>
                <a:spcPts val="0"/>
              </a:spcBef>
              <a:spcAft>
                <a:spcPts val="600"/>
              </a:spcAft>
            </a:pPr>
            <a:r>
              <a:rPr lang="en-US" sz="3600" b="1" dirty="0">
                <a:solidFill>
                  <a:schemeClr val="accent4"/>
                </a:solidFill>
                <a:latin typeface="Futura Medium" panose="020B0602020204020303" pitchFamily="34" charset="-79"/>
                <a:ea typeface="+mn-ea"/>
                <a:cs typeface="Futura Medium" panose="020B0602020204020303" pitchFamily="34" charset="-79"/>
              </a:rPr>
              <a:t>Education</a:t>
            </a:r>
            <a:endParaRPr lang="en-US" sz="3600" dirty="0">
              <a:latin typeface="DIN Alternate" panose="020B0500000000000000" pitchFamily="34" charset="77"/>
              <a:cs typeface="Futura Medium" panose="020B0602020204020303"/>
            </a:endParaRPr>
          </a:p>
        </p:txBody>
      </p:sp>
      <p:sp>
        <p:nvSpPr>
          <p:cNvPr id="4" name="TextBox 3">
            <a:extLst>
              <a:ext uri="{FF2B5EF4-FFF2-40B4-BE49-F238E27FC236}">
                <a16:creationId xmlns:a16="http://schemas.microsoft.com/office/drawing/2014/main" id="{9455D5A3-35B3-DF83-706F-F40FA6CC6BC6}"/>
              </a:ext>
            </a:extLst>
          </p:cNvPr>
          <p:cNvSpPr txBox="1"/>
          <p:nvPr/>
        </p:nvSpPr>
        <p:spPr>
          <a:xfrm>
            <a:off x="10414166" y="8325923"/>
            <a:ext cx="1229876" cy="338554"/>
          </a:xfrm>
          <a:prstGeom prst="rect">
            <a:avLst/>
          </a:prstGeom>
          <a:noFill/>
        </p:spPr>
        <p:txBody>
          <a:bodyPr wrap="square" rtlCol="0">
            <a:spAutoFit/>
          </a:bodyPr>
          <a:lstStyle/>
          <a:p>
            <a:pPr algn="r"/>
            <a:r>
              <a:rPr lang="en-US" sz="1600" i="1" dirty="0">
                <a:solidFill>
                  <a:schemeClr val="accent5"/>
                </a:solidFill>
              </a:rPr>
              <a:t>n=825</a:t>
            </a:r>
          </a:p>
        </p:txBody>
      </p:sp>
    </p:spTree>
    <p:extLst>
      <p:ext uri="{BB962C8B-B14F-4D97-AF65-F5344CB8AC3E}">
        <p14:creationId xmlns:p14="http://schemas.microsoft.com/office/powerpoint/2010/main" val="2380146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7">
            <a:extLst>
              <a:ext uri="{FF2B5EF4-FFF2-40B4-BE49-F238E27FC236}">
                <a16:creationId xmlns:a16="http://schemas.microsoft.com/office/drawing/2014/main" id="{E1BA7463-0E78-471E-ED1B-73769735007A}"/>
              </a:ext>
            </a:extLst>
          </p:cNvPr>
          <p:cNvGraphicFramePr>
            <a:graphicFrameLocks/>
          </p:cNvGraphicFramePr>
          <p:nvPr>
            <p:extLst>
              <p:ext uri="{D42A27DB-BD31-4B8C-83A1-F6EECF244321}">
                <p14:modId xmlns:p14="http://schemas.microsoft.com/office/powerpoint/2010/main" val="1367032658"/>
              </p:ext>
            </p:extLst>
          </p:nvPr>
        </p:nvGraphicFramePr>
        <p:xfrm>
          <a:off x="5115170" y="1853056"/>
          <a:ext cx="5546155" cy="352783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12">
            <a:extLst>
              <a:ext uri="{FF2B5EF4-FFF2-40B4-BE49-F238E27FC236}">
                <a16:creationId xmlns:a16="http://schemas.microsoft.com/office/drawing/2014/main" id="{B93F46EA-1B36-480C-0E10-FD83517D96C1}"/>
              </a:ext>
            </a:extLst>
          </p:cNvPr>
          <p:cNvSpPr txBox="1">
            <a:spLocks/>
          </p:cNvSpPr>
          <p:nvPr/>
        </p:nvSpPr>
        <p:spPr>
          <a:xfrm>
            <a:off x="5440298" y="614667"/>
            <a:ext cx="5891962" cy="2289175"/>
          </a:xfrm>
          <a:prstGeom prst="rect">
            <a:avLst/>
          </a:prstGeom>
        </p:spPr>
        <p:txBody>
          <a:bodyPr>
            <a:noAutofit/>
          </a:bodyPr>
          <a:lstStyle>
            <a:lvl1pPr marL="304472" indent="-304472" algn="l" defTabSz="1217889" rtl="0" eaLnBrk="1" latinLnBrk="0" hangingPunct="1">
              <a:lnSpc>
                <a:spcPct val="90000"/>
              </a:lnSpc>
              <a:spcBef>
                <a:spcPts val="1332"/>
              </a:spcBef>
              <a:buFont typeface="Arial" panose="020B0604020202020204" pitchFamily="34" charset="0"/>
              <a:buChar char="•"/>
              <a:defRPr sz="3729" kern="1200">
                <a:solidFill>
                  <a:schemeClr val="tx1">
                    <a:lumMod val="75000"/>
                  </a:schemeClr>
                </a:solidFill>
                <a:latin typeface="Arial Narrow" panose="020B0606020202030204" pitchFamily="34" charset="0"/>
                <a:ea typeface="+mn-ea"/>
                <a:cs typeface="+mn-cs"/>
              </a:defRPr>
            </a:lvl1pPr>
            <a:lvl2pPr marL="913417" indent="-304472" algn="l" defTabSz="1217889" rtl="0" eaLnBrk="1" latinLnBrk="0" hangingPunct="1">
              <a:lnSpc>
                <a:spcPct val="90000"/>
              </a:lnSpc>
              <a:spcBef>
                <a:spcPts val="666"/>
              </a:spcBef>
              <a:buFont typeface="Arial" panose="020B0604020202020204" pitchFamily="34" charset="0"/>
              <a:buChar char="•"/>
              <a:defRPr sz="3197" kern="1200">
                <a:solidFill>
                  <a:schemeClr val="tx1">
                    <a:lumMod val="75000"/>
                  </a:schemeClr>
                </a:solidFill>
                <a:latin typeface="Arial Narrow" panose="020B0606020202030204" pitchFamily="34" charset="0"/>
                <a:ea typeface="+mn-ea"/>
                <a:cs typeface="+mn-cs"/>
              </a:defRPr>
            </a:lvl2pPr>
            <a:lvl3pPr marL="1522362" indent="-304472" algn="l" defTabSz="1217889" rtl="0" eaLnBrk="1" latinLnBrk="0" hangingPunct="1">
              <a:lnSpc>
                <a:spcPct val="90000"/>
              </a:lnSpc>
              <a:spcBef>
                <a:spcPts val="666"/>
              </a:spcBef>
              <a:buFont typeface="Arial" panose="020B0604020202020204" pitchFamily="34" charset="0"/>
              <a:buChar char="•"/>
              <a:defRPr sz="2664" kern="1200">
                <a:solidFill>
                  <a:schemeClr val="tx1">
                    <a:lumMod val="75000"/>
                  </a:schemeClr>
                </a:solidFill>
                <a:latin typeface="Arial Narrow" panose="020B0606020202030204" pitchFamily="34" charset="0"/>
                <a:ea typeface="+mn-ea"/>
                <a:cs typeface="+mn-cs"/>
              </a:defRPr>
            </a:lvl3pPr>
            <a:lvl4pPr marL="2131306"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4pPr>
            <a:lvl5pPr marL="2740251"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marL="0" indent="0">
              <a:lnSpc>
                <a:spcPct val="110000"/>
              </a:lnSpc>
              <a:buNone/>
            </a:pPr>
            <a:r>
              <a:rPr lang="en-US" sz="2400" dirty="0">
                <a:solidFill>
                  <a:schemeClr val="tx1"/>
                </a:solidFill>
                <a:latin typeface="Calibri" panose="020F0502020204030204" pitchFamily="34" charset="0"/>
                <a:cs typeface="Calibri" panose="020F0502020204030204" pitchFamily="34" charset="0"/>
              </a:rPr>
              <a:t>Most pathway graduates who were enrolled felt that their college major is related to their high school pathway. </a:t>
            </a:r>
          </a:p>
        </p:txBody>
      </p:sp>
      <p:sp>
        <p:nvSpPr>
          <p:cNvPr id="9" name="Text Placeholder 4">
            <a:extLst>
              <a:ext uri="{FF2B5EF4-FFF2-40B4-BE49-F238E27FC236}">
                <a16:creationId xmlns:a16="http://schemas.microsoft.com/office/drawing/2014/main" id="{64B24C3E-BA81-9298-2527-506E7A754140}"/>
              </a:ext>
            </a:extLst>
          </p:cNvPr>
          <p:cNvSpPr txBox="1">
            <a:spLocks/>
          </p:cNvSpPr>
          <p:nvPr/>
        </p:nvSpPr>
        <p:spPr>
          <a:xfrm>
            <a:off x="5115170" y="3021293"/>
            <a:ext cx="6696730" cy="1275110"/>
          </a:xfrm>
          <a:prstGeom prst="rect">
            <a:avLst/>
          </a:prstGeom>
        </p:spPr>
        <p:txBody>
          <a:bodyPr vert="horz" lIns="91440" tIns="45720" rIns="91440" bIns="45720" rtlCol="0">
            <a:noAutofit/>
          </a:bodyPr>
          <a:lstStyle>
            <a:lvl1pPr marL="0" indent="0" algn="l" defTabSz="1217889" rtl="0" eaLnBrk="1" latinLnBrk="0" hangingPunct="1">
              <a:lnSpc>
                <a:spcPct val="100000"/>
              </a:lnSpc>
              <a:spcBef>
                <a:spcPts val="1332"/>
              </a:spcBef>
              <a:buFont typeface="Arial" panose="020B0604020202020204" pitchFamily="34" charset="0"/>
              <a:buNone/>
              <a:defRPr sz="1300" b="0" i="0" kern="1200">
                <a:solidFill>
                  <a:schemeClr val="tx1">
                    <a:lumMod val="75000"/>
                  </a:schemeClr>
                </a:solidFill>
                <a:latin typeface="Futura Medium" panose="020B0602020204020303" pitchFamily="34" charset="-79"/>
                <a:ea typeface="+mn-ea"/>
                <a:cs typeface="Futura Medium" panose="020B0602020204020303" pitchFamily="34" charset="-79"/>
              </a:defRPr>
            </a:lvl1pPr>
            <a:lvl2pPr marL="913417" indent="-304472" algn="l" defTabSz="1217889" rtl="0" eaLnBrk="1" latinLnBrk="0" hangingPunct="1">
              <a:lnSpc>
                <a:spcPct val="90000"/>
              </a:lnSpc>
              <a:spcBef>
                <a:spcPts val="666"/>
              </a:spcBef>
              <a:buFont typeface="Arial" panose="020B0604020202020204" pitchFamily="34" charset="0"/>
              <a:buChar char="•"/>
              <a:defRPr sz="3197" b="0" i="0" kern="1200">
                <a:solidFill>
                  <a:schemeClr val="tx1">
                    <a:lumMod val="75000"/>
                  </a:schemeClr>
                </a:solidFill>
                <a:latin typeface="Futura Medium" panose="020B0602020204020303" pitchFamily="34" charset="-79"/>
                <a:ea typeface="+mn-ea"/>
                <a:cs typeface="Futura Medium" panose="020B0602020204020303" pitchFamily="34" charset="-79"/>
              </a:defRPr>
            </a:lvl2pPr>
            <a:lvl3pPr marL="1522362" indent="-304472" algn="l" defTabSz="1217889" rtl="0" eaLnBrk="1" latinLnBrk="0" hangingPunct="1">
              <a:lnSpc>
                <a:spcPct val="90000"/>
              </a:lnSpc>
              <a:spcBef>
                <a:spcPts val="666"/>
              </a:spcBef>
              <a:buFont typeface="Arial" panose="020B0604020202020204" pitchFamily="34" charset="0"/>
              <a:buChar char="•"/>
              <a:defRPr sz="2664" b="0" i="0" kern="1200">
                <a:solidFill>
                  <a:schemeClr val="tx1">
                    <a:lumMod val="75000"/>
                  </a:schemeClr>
                </a:solidFill>
                <a:latin typeface="Futura Medium" panose="020B0602020204020303" pitchFamily="34" charset="-79"/>
                <a:ea typeface="+mn-ea"/>
                <a:cs typeface="Futura Medium" panose="020B0602020204020303" pitchFamily="34" charset="-79"/>
              </a:defRPr>
            </a:lvl3pPr>
            <a:lvl4pPr marL="2131306"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4pPr>
            <a:lvl5pPr marL="2740251"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a:spcBef>
                <a:spcPts val="0"/>
              </a:spcBef>
            </a:pPr>
            <a:endParaRPr lang="en-US" sz="2000" dirty="0">
              <a:latin typeface="+mn-lt"/>
            </a:endParaRPr>
          </a:p>
        </p:txBody>
      </p:sp>
      <p:sp>
        <p:nvSpPr>
          <p:cNvPr id="11" name="TextBox 10">
            <a:extLst>
              <a:ext uri="{FF2B5EF4-FFF2-40B4-BE49-F238E27FC236}">
                <a16:creationId xmlns:a16="http://schemas.microsoft.com/office/drawing/2014/main" id="{AA8A69FC-B7F1-01EA-D416-E2122A001B5F}"/>
              </a:ext>
            </a:extLst>
          </p:cNvPr>
          <p:cNvSpPr txBox="1"/>
          <p:nvPr/>
        </p:nvSpPr>
        <p:spPr>
          <a:xfrm>
            <a:off x="8189004" y="9201783"/>
            <a:ext cx="4450325" cy="276999"/>
          </a:xfrm>
          <a:prstGeom prst="rect">
            <a:avLst/>
          </a:prstGeom>
          <a:noFill/>
        </p:spPr>
        <p:txBody>
          <a:bodyPr wrap="square">
            <a:spAutoFit/>
          </a:bodyPr>
          <a:lstStyle/>
          <a:p>
            <a:r>
              <a:rPr lang="en-US" sz="1200" b="0" dirty="0">
                <a:latin typeface="+mn-lt"/>
              </a:rPr>
              <a:t>Source: Delaware Pathways Student Outcomes Study </a:t>
            </a:r>
            <a:endParaRPr lang="en-US" sz="1200" dirty="0"/>
          </a:p>
        </p:txBody>
      </p:sp>
      <p:sp>
        <p:nvSpPr>
          <p:cNvPr id="12" name="TextBox 11">
            <a:extLst>
              <a:ext uri="{FF2B5EF4-FFF2-40B4-BE49-F238E27FC236}">
                <a16:creationId xmlns:a16="http://schemas.microsoft.com/office/drawing/2014/main" id="{A9AA1B9E-FD22-80EE-A286-D2AD7E84D744}"/>
              </a:ext>
            </a:extLst>
          </p:cNvPr>
          <p:cNvSpPr txBox="1"/>
          <p:nvPr/>
        </p:nvSpPr>
        <p:spPr>
          <a:xfrm>
            <a:off x="7016262" y="8656163"/>
            <a:ext cx="4875127" cy="338554"/>
          </a:xfrm>
          <a:prstGeom prst="rect">
            <a:avLst/>
          </a:prstGeom>
          <a:noFill/>
        </p:spPr>
        <p:txBody>
          <a:bodyPr wrap="square">
            <a:spAutoFit/>
          </a:bodyPr>
          <a:lstStyle/>
          <a:p>
            <a:r>
              <a:rPr lang="en-US" sz="1600" b="0" dirty="0">
                <a:latin typeface="+mn-lt"/>
              </a:rPr>
              <a:t>Source: Delaware Pathways Student Outcomes Study </a:t>
            </a:r>
            <a:endParaRPr lang="en-US" sz="1600" dirty="0"/>
          </a:p>
        </p:txBody>
      </p:sp>
      <p:graphicFrame>
        <p:nvGraphicFramePr>
          <p:cNvPr id="14" name="Content Placeholder 27">
            <a:extLst>
              <a:ext uri="{FF2B5EF4-FFF2-40B4-BE49-F238E27FC236}">
                <a16:creationId xmlns:a16="http://schemas.microsoft.com/office/drawing/2014/main" id="{BC9BCCCB-64A8-E867-3362-F863A68AFD24}"/>
              </a:ext>
            </a:extLst>
          </p:cNvPr>
          <p:cNvGraphicFramePr>
            <a:graphicFrameLocks noGrp="1"/>
          </p:cNvGraphicFramePr>
          <p:nvPr>
            <p:ph sz="quarter" idx="10"/>
            <p:extLst>
              <p:ext uri="{D42A27DB-BD31-4B8C-83A1-F6EECF244321}">
                <p14:modId xmlns:p14="http://schemas.microsoft.com/office/powerpoint/2010/main" val="1162591486"/>
              </p:ext>
            </p:extLst>
          </p:nvPr>
        </p:nvGraphicFramePr>
        <p:xfrm>
          <a:off x="1708250" y="6261650"/>
          <a:ext cx="8770737" cy="231625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Placeholder 12">
            <a:extLst>
              <a:ext uri="{FF2B5EF4-FFF2-40B4-BE49-F238E27FC236}">
                <a16:creationId xmlns:a16="http://schemas.microsoft.com/office/drawing/2014/main" id="{B41A94FD-C800-1EB3-E56B-FA89BD988988}"/>
              </a:ext>
            </a:extLst>
          </p:cNvPr>
          <p:cNvSpPr txBox="1">
            <a:spLocks/>
          </p:cNvSpPr>
          <p:nvPr/>
        </p:nvSpPr>
        <p:spPr>
          <a:xfrm>
            <a:off x="2364106" y="5505923"/>
            <a:ext cx="8968154" cy="1354905"/>
          </a:xfrm>
          <a:prstGeom prst="rect">
            <a:avLst/>
          </a:prstGeom>
        </p:spPr>
        <p:txBody>
          <a:bodyPr>
            <a:noAutofit/>
          </a:bodyPr>
          <a:lstStyle>
            <a:lvl1pPr marL="304472" indent="-304472" algn="l" defTabSz="1217889" rtl="0" eaLnBrk="1" latinLnBrk="0" hangingPunct="1">
              <a:lnSpc>
                <a:spcPct val="90000"/>
              </a:lnSpc>
              <a:spcBef>
                <a:spcPts val="1332"/>
              </a:spcBef>
              <a:buFont typeface="Arial" panose="020B0604020202020204" pitchFamily="34" charset="0"/>
              <a:buChar char="•"/>
              <a:defRPr sz="3729" kern="1200">
                <a:solidFill>
                  <a:schemeClr val="tx1">
                    <a:lumMod val="75000"/>
                  </a:schemeClr>
                </a:solidFill>
                <a:latin typeface="Arial Narrow" panose="020B0606020202030204" pitchFamily="34" charset="0"/>
                <a:ea typeface="+mn-ea"/>
                <a:cs typeface="+mn-cs"/>
              </a:defRPr>
            </a:lvl1pPr>
            <a:lvl2pPr marL="913417" indent="-304472" algn="l" defTabSz="1217889" rtl="0" eaLnBrk="1" latinLnBrk="0" hangingPunct="1">
              <a:lnSpc>
                <a:spcPct val="90000"/>
              </a:lnSpc>
              <a:spcBef>
                <a:spcPts val="666"/>
              </a:spcBef>
              <a:buFont typeface="Arial" panose="020B0604020202020204" pitchFamily="34" charset="0"/>
              <a:buChar char="•"/>
              <a:defRPr sz="3197" kern="1200">
                <a:solidFill>
                  <a:schemeClr val="tx1">
                    <a:lumMod val="75000"/>
                  </a:schemeClr>
                </a:solidFill>
                <a:latin typeface="Arial Narrow" panose="020B0606020202030204" pitchFamily="34" charset="0"/>
                <a:ea typeface="+mn-ea"/>
                <a:cs typeface="+mn-cs"/>
              </a:defRPr>
            </a:lvl2pPr>
            <a:lvl3pPr marL="1522362" indent="-304472" algn="l" defTabSz="1217889" rtl="0" eaLnBrk="1" latinLnBrk="0" hangingPunct="1">
              <a:lnSpc>
                <a:spcPct val="90000"/>
              </a:lnSpc>
              <a:spcBef>
                <a:spcPts val="666"/>
              </a:spcBef>
              <a:buFont typeface="Arial" panose="020B0604020202020204" pitchFamily="34" charset="0"/>
              <a:buChar char="•"/>
              <a:defRPr sz="2664" kern="1200">
                <a:solidFill>
                  <a:schemeClr val="tx1">
                    <a:lumMod val="75000"/>
                  </a:schemeClr>
                </a:solidFill>
                <a:latin typeface="Arial Narrow" panose="020B0606020202030204" pitchFamily="34" charset="0"/>
                <a:ea typeface="+mn-ea"/>
                <a:cs typeface="+mn-cs"/>
              </a:defRPr>
            </a:lvl3pPr>
            <a:lvl4pPr marL="2131306"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4pPr>
            <a:lvl5pPr marL="2740251"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marL="0" indent="0">
              <a:lnSpc>
                <a:spcPct val="110000"/>
              </a:lnSpc>
              <a:buNone/>
            </a:pPr>
            <a:r>
              <a:rPr lang="en-US" sz="2400" dirty="0">
                <a:solidFill>
                  <a:schemeClr val="tx1"/>
                </a:solidFill>
                <a:latin typeface="Calibri" panose="020F0502020204030204" pitchFamily="34" charset="0"/>
                <a:cs typeface="Calibri" panose="020F0502020204030204" pitchFamily="34" charset="0"/>
              </a:rPr>
              <a:t>Graduates indicated the aspects of high school that have been helpful in postsecondary education</a:t>
            </a:r>
          </a:p>
        </p:txBody>
      </p:sp>
      <p:sp>
        <p:nvSpPr>
          <p:cNvPr id="3" name="TextBox 2">
            <a:extLst>
              <a:ext uri="{FF2B5EF4-FFF2-40B4-BE49-F238E27FC236}">
                <a16:creationId xmlns:a16="http://schemas.microsoft.com/office/drawing/2014/main" id="{C87527D6-8BE7-5767-F34B-7C9876C1835C}"/>
              </a:ext>
            </a:extLst>
          </p:cNvPr>
          <p:cNvSpPr txBox="1"/>
          <p:nvPr/>
        </p:nvSpPr>
        <p:spPr>
          <a:xfrm>
            <a:off x="10534872" y="4384610"/>
            <a:ext cx="1049019" cy="338554"/>
          </a:xfrm>
          <a:prstGeom prst="rect">
            <a:avLst/>
          </a:prstGeom>
          <a:noFill/>
        </p:spPr>
        <p:txBody>
          <a:bodyPr wrap="square" rtlCol="0">
            <a:spAutoFit/>
          </a:bodyPr>
          <a:lstStyle/>
          <a:p>
            <a:pPr algn="l"/>
            <a:r>
              <a:rPr lang="en-US" sz="1600" i="1" dirty="0">
                <a:solidFill>
                  <a:schemeClr val="accent5"/>
                </a:solidFill>
              </a:rPr>
              <a:t>n=1145</a:t>
            </a:r>
          </a:p>
        </p:txBody>
      </p:sp>
      <p:sp>
        <p:nvSpPr>
          <p:cNvPr id="7" name="TextBox 6">
            <a:extLst>
              <a:ext uri="{FF2B5EF4-FFF2-40B4-BE49-F238E27FC236}">
                <a16:creationId xmlns:a16="http://schemas.microsoft.com/office/drawing/2014/main" id="{F54E4D34-E801-3384-58B2-1A7EB7378D38}"/>
              </a:ext>
            </a:extLst>
          </p:cNvPr>
          <p:cNvSpPr txBox="1"/>
          <p:nvPr/>
        </p:nvSpPr>
        <p:spPr>
          <a:xfrm>
            <a:off x="1514807" y="8506573"/>
            <a:ext cx="1049019" cy="338554"/>
          </a:xfrm>
          <a:prstGeom prst="rect">
            <a:avLst/>
          </a:prstGeom>
          <a:noFill/>
        </p:spPr>
        <p:txBody>
          <a:bodyPr wrap="square" rtlCol="0">
            <a:spAutoFit/>
          </a:bodyPr>
          <a:lstStyle/>
          <a:p>
            <a:pPr algn="l"/>
            <a:r>
              <a:rPr lang="en-US" sz="1600" i="1" dirty="0">
                <a:solidFill>
                  <a:schemeClr val="accent5"/>
                </a:solidFill>
              </a:rPr>
              <a:t>n=1135                                                     </a:t>
            </a:r>
          </a:p>
        </p:txBody>
      </p:sp>
      <p:sp>
        <p:nvSpPr>
          <p:cNvPr id="4" name="Oval 3">
            <a:extLst>
              <a:ext uri="{FF2B5EF4-FFF2-40B4-BE49-F238E27FC236}">
                <a16:creationId xmlns:a16="http://schemas.microsoft.com/office/drawing/2014/main" id="{43C2955F-9773-9785-3C08-FE533A941333}"/>
              </a:ext>
            </a:extLst>
          </p:cNvPr>
          <p:cNvSpPr/>
          <p:nvPr/>
        </p:nvSpPr>
        <p:spPr>
          <a:xfrm>
            <a:off x="-2826807" y="-3615716"/>
            <a:ext cx="7714234" cy="9187497"/>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7054017-F850-5D1C-AF7F-EB03E5532FB4}"/>
              </a:ext>
            </a:extLst>
          </p:cNvPr>
          <p:cNvSpPr txBox="1">
            <a:spLocks/>
          </p:cNvSpPr>
          <p:nvPr/>
        </p:nvSpPr>
        <p:spPr>
          <a:xfrm>
            <a:off x="508717" y="1299891"/>
            <a:ext cx="4378710"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pPr>
            <a:r>
              <a:rPr lang="en-US" dirty="0">
                <a:latin typeface="DIN Alternate" panose="020B0500000000000000" pitchFamily="34" charset="77"/>
                <a:cs typeface="Futura Medium" panose="020B0602020204020303" pitchFamily="34" charset="-79"/>
              </a:rPr>
              <a:t>Post-graduation experiences:</a:t>
            </a:r>
          </a:p>
          <a:p>
            <a:pPr>
              <a:lnSpc>
                <a:spcPct val="100000"/>
              </a:lnSpc>
              <a:spcBef>
                <a:spcPts val="0"/>
              </a:spcBef>
              <a:spcAft>
                <a:spcPts val="600"/>
              </a:spcAft>
            </a:pPr>
            <a:r>
              <a:rPr lang="en-US" sz="3600" b="1" dirty="0">
                <a:solidFill>
                  <a:schemeClr val="accent4"/>
                </a:solidFill>
                <a:latin typeface="Futura Medium" panose="020B0602020204020303" pitchFamily="34" charset="-79"/>
                <a:ea typeface="+mn-ea"/>
                <a:cs typeface="Futura Medium" panose="020B0602020204020303" pitchFamily="34" charset="-79"/>
              </a:rPr>
              <a:t>Education</a:t>
            </a:r>
            <a:endParaRPr lang="en-US" sz="3600" dirty="0">
              <a:latin typeface="DIN Alternate" panose="020B0500000000000000" pitchFamily="34" charset="77"/>
              <a:cs typeface="Futura Medium" panose="020B0602020204020303"/>
            </a:endParaRPr>
          </a:p>
        </p:txBody>
      </p:sp>
    </p:spTree>
    <p:extLst>
      <p:ext uri="{BB962C8B-B14F-4D97-AF65-F5344CB8AC3E}">
        <p14:creationId xmlns:p14="http://schemas.microsoft.com/office/powerpoint/2010/main" val="2685213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4">
            <a:extLst>
              <a:ext uri="{FF2B5EF4-FFF2-40B4-BE49-F238E27FC236}">
                <a16:creationId xmlns:a16="http://schemas.microsoft.com/office/drawing/2014/main" id="{77B53D11-5652-4A4E-0679-C2B8C7A7CA9A}"/>
              </a:ext>
            </a:extLst>
          </p:cNvPr>
          <p:cNvGraphicFramePr>
            <a:graphicFrameLocks noGrp="1"/>
          </p:cNvGraphicFramePr>
          <p:nvPr>
            <p:ph sz="quarter" idx="10"/>
            <p:extLst>
              <p:ext uri="{D42A27DB-BD31-4B8C-83A1-F6EECF244321}">
                <p14:modId xmlns:p14="http://schemas.microsoft.com/office/powerpoint/2010/main" val="4260081687"/>
              </p:ext>
            </p:extLst>
          </p:nvPr>
        </p:nvGraphicFramePr>
        <p:xfrm>
          <a:off x="410813" y="5479326"/>
          <a:ext cx="4469968" cy="2278435"/>
        </p:xfrm>
        <a:graphic>
          <a:graphicData uri="http://schemas.openxmlformats.org/drawingml/2006/table">
            <a:tbl>
              <a:tblPr firstRow="1" bandRow="1">
                <a:tableStyleId>{5C22544A-7EE6-4342-B048-85BDC9FD1C3A}</a:tableStyleId>
              </a:tblPr>
              <a:tblGrid>
                <a:gridCol w="4469968">
                  <a:extLst>
                    <a:ext uri="{9D8B030D-6E8A-4147-A177-3AD203B41FA5}">
                      <a16:colId xmlns:a16="http://schemas.microsoft.com/office/drawing/2014/main" val="3889889187"/>
                    </a:ext>
                  </a:extLst>
                </a:gridCol>
              </a:tblGrid>
              <a:tr h="2278435">
                <a:tc>
                  <a:txBody>
                    <a:bodyPr/>
                    <a:lstStyle/>
                    <a:p>
                      <a:pPr marL="951845" lvl="1" indent="-342900">
                        <a:spcAft>
                          <a:spcPts val="1200"/>
                        </a:spcAft>
                        <a:buSzPct val="100000"/>
                        <a:buFont typeface="Arial" panose="020B0604020202020204" pitchFamily="34" charset="0"/>
                        <a:buChar char="•"/>
                      </a:pPr>
                      <a:r>
                        <a:rPr lang="en-US" sz="2000" b="0" dirty="0">
                          <a:solidFill>
                            <a:schemeClr val="tx2">
                              <a:lumMod val="75000"/>
                              <a:lumOff val="25000"/>
                            </a:schemeClr>
                          </a:solidFill>
                          <a:latin typeface="Calibri" panose="020F0502020204030204" pitchFamily="34" charset="0"/>
                          <a:cs typeface="Calibri" panose="020F0502020204030204" pitchFamily="34" charset="0"/>
                        </a:rPr>
                        <a:t>Food service &amp; hospitality (26%) </a:t>
                      </a:r>
                    </a:p>
                    <a:p>
                      <a:pPr marL="951845" lvl="1" indent="-342900">
                        <a:spcAft>
                          <a:spcPts val="1200"/>
                        </a:spcAft>
                        <a:buSzPct val="100000"/>
                        <a:buFont typeface="Arial" panose="020B0604020202020204" pitchFamily="34" charset="0"/>
                        <a:buChar char="•"/>
                      </a:pPr>
                      <a:r>
                        <a:rPr lang="en-US" sz="2000" b="0" dirty="0">
                          <a:solidFill>
                            <a:schemeClr val="tx2">
                              <a:lumMod val="75000"/>
                              <a:lumOff val="25000"/>
                            </a:schemeClr>
                          </a:solidFill>
                          <a:latin typeface="Calibri" panose="020F0502020204030204" pitchFamily="34" charset="0"/>
                          <a:cs typeface="Calibri" panose="020F0502020204030204" pitchFamily="34" charset="0"/>
                        </a:rPr>
                        <a:t>Retail  (19%) </a:t>
                      </a:r>
                    </a:p>
                    <a:p>
                      <a:pPr marL="951845" lvl="1" indent="-342900">
                        <a:spcAft>
                          <a:spcPts val="1200"/>
                        </a:spcAft>
                        <a:buSzPct val="100000"/>
                        <a:buFont typeface="Arial" panose="020B0604020202020204" pitchFamily="34" charset="0"/>
                        <a:buChar char="•"/>
                      </a:pPr>
                      <a:r>
                        <a:rPr lang="en-US" sz="2000" b="0" dirty="0">
                          <a:solidFill>
                            <a:schemeClr val="tx2">
                              <a:lumMod val="75000"/>
                              <a:lumOff val="25000"/>
                            </a:schemeClr>
                          </a:solidFill>
                          <a:latin typeface="Calibri" panose="020F0502020204030204" pitchFamily="34" charset="0"/>
                          <a:cs typeface="Calibri" panose="020F0502020204030204" pitchFamily="34" charset="0"/>
                        </a:rPr>
                        <a:t>Healthcare &amp; social assistance (14%)</a:t>
                      </a:r>
                      <a:endParaRPr lang="en-US" sz="2000" b="0" dirty="0">
                        <a:solidFill>
                          <a:schemeClr val="tx1">
                            <a:lumMod val="60000"/>
                            <a:lumOff val="40000"/>
                          </a:schemeClr>
                        </a:solidFill>
                        <a:latin typeface="Calibri" panose="020F0502020204030204" pitchFamily="34" charset="0"/>
                        <a:cs typeface="Calibri" panose="020F0502020204030204" pitchFamily="34" charset="0"/>
                      </a:endParaRPr>
                    </a:p>
                  </a:txBody>
                  <a:tcPr marL="0" marR="365760">
                    <a:noFill/>
                  </a:tcPr>
                </a:tc>
                <a:extLst>
                  <a:ext uri="{0D108BD9-81ED-4DB2-BD59-A6C34878D82A}">
                    <a16:rowId xmlns:a16="http://schemas.microsoft.com/office/drawing/2014/main" val="3335398218"/>
                  </a:ext>
                </a:extLst>
              </a:tr>
            </a:tbl>
          </a:graphicData>
        </a:graphic>
      </p:graphicFrame>
      <p:sp>
        <p:nvSpPr>
          <p:cNvPr id="5" name="Text Placeholder 4">
            <a:extLst>
              <a:ext uri="{FF2B5EF4-FFF2-40B4-BE49-F238E27FC236}">
                <a16:creationId xmlns:a16="http://schemas.microsoft.com/office/drawing/2014/main" id="{8E7CA109-4AD9-4B1B-AC6B-A9400C2ECA33}"/>
              </a:ext>
            </a:extLst>
          </p:cNvPr>
          <p:cNvSpPr>
            <a:spLocks noGrp="1"/>
          </p:cNvSpPr>
          <p:nvPr>
            <p:ph type="body" sz="quarter" idx="11"/>
          </p:nvPr>
        </p:nvSpPr>
        <p:spPr>
          <a:xfrm>
            <a:off x="5443405" y="872509"/>
            <a:ext cx="5927827" cy="1059208"/>
          </a:xfrm>
          <a:noFill/>
        </p:spPr>
        <p:txBody>
          <a:bodyPr>
            <a:noAutofit/>
          </a:bodyPr>
          <a:lstStyle/>
          <a:p>
            <a:r>
              <a:rPr lang="en-US" sz="2400" dirty="0">
                <a:solidFill>
                  <a:schemeClr val="tx2"/>
                </a:solidFill>
                <a:latin typeface="+mn-lt"/>
                <a:cs typeface="Calibri" panose="020F0502020204030204" pitchFamily="34" charset="0"/>
              </a:rPr>
              <a:t>Six-months post-graduation, </a:t>
            </a:r>
            <a:r>
              <a:rPr lang="en-US" sz="2400" b="1" dirty="0">
                <a:solidFill>
                  <a:schemeClr val="tx2"/>
                </a:solidFill>
                <a:latin typeface="+mn-lt"/>
                <a:cs typeface="Calibri" panose="020F0502020204030204" pitchFamily="34" charset="0"/>
              </a:rPr>
              <a:t>64% </a:t>
            </a:r>
            <a:r>
              <a:rPr lang="en-US" sz="2400" dirty="0">
                <a:solidFill>
                  <a:schemeClr val="tx2"/>
                </a:solidFill>
                <a:latin typeface="+mn-lt"/>
                <a:cs typeface="Calibri" panose="020F0502020204030204" pitchFamily="34" charset="0"/>
              </a:rPr>
              <a:t>of graduates were working for pay.</a:t>
            </a:r>
          </a:p>
          <a:p>
            <a:pPr marL="342900" indent="-342900">
              <a:buFont typeface="Arial" panose="020B0604020202020204" pitchFamily="34" charset="0"/>
              <a:buChar char="•"/>
            </a:pPr>
            <a:endParaRPr lang="en-US" sz="2100" dirty="0">
              <a:solidFill>
                <a:schemeClr val="tx1"/>
              </a:solidFill>
              <a:latin typeface="+mn-lt"/>
              <a:cs typeface="Calibri" panose="020F0502020204030204" pitchFamily="34" charset="0"/>
            </a:endParaRPr>
          </a:p>
        </p:txBody>
      </p:sp>
      <p:graphicFrame>
        <p:nvGraphicFramePr>
          <p:cNvPr id="8" name="Chart 7">
            <a:extLst>
              <a:ext uri="{FF2B5EF4-FFF2-40B4-BE49-F238E27FC236}">
                <a16:creationId xmlns:a16="http://schemas.microsoft.com/office/drawing/2014/main" id="{1E5B8228-4B48-5044-3287-B79F714284BE}"/>
              </a:ext>
            </a:extLst>
          </p:cNvPr>
          <p:cNvGraphicFramePr/>
          <p:nvPr>
            <p:extLst>
              <p:ext uri="{D42A27DB-BD31-4B8C-83A1-F6EECF244321}">
                <p14:modId xmlns:p14="http://schemas.microsoft.com/office/powerpoint/2010/main" val="1199499072"/>
              </p:ext>
            </p:extLst>
          </p:nvPr>
        </p:nvGraphicFramePr>
        <p:xfrm>
          <a:off x="5655514" y="2163550"/>
          <a:ext cx="5067904" cy="392746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460E8369-0801-C0F0-6356-BD314AF77396}"/>
              </a:ext>
            </a:extLst>
          </p:cNvPr>
          <p:cNvSpPr txBox="1"/>
          <p:nvPr/>
        </p:nvSpPr>
        <p:spPr>
          <a:xfrm>
            <a:off x="174731" y="8669850"/>
            <a:ext cx="5033389" cy="338554"/>
          </a:xfrm>
          <a:prstGeom prst="rect">
            <a:avLst/>
          </a:prstGeom>
          <a:noFill/>
        </p:spPr>
        <p:txBody>
          <a:bodyPr wrap="square">
            <a:spAutoFit/>
          </a:bodyPr>
          <a:lstStyle/>
          <a:p>
            <a:r>
              <a:rPr lang="en-US" sz="1600" b="0" dirty="0">
                <a:latin typeface="+mn-lt"/>
              </a:rPr>
              <a:t>Source: Delaware Pathways Student Outcomes Study </a:t>
            </a:r>
            <a:endParaRPr lang="en-US" sz="1600" dirty="0"/>
          </a:p>
        </p:txBody>
      </p:sp>
      <p:sp>
        <p:nvSpPr>
          <p:cNvPr id="12" name="Text Placeholder 4">
            <a:extLst>
              <a:ext uri="{FF2B5EF4-FFF2-40B4-BE49-F238E27FC236}">
                <a16:creationId xmlns:a16="http://schemas.microsoft.com/office/drawing/2014/main" id="{35E3F71E-178A-FD34-CB34-6B79787C3289}"/>
              </a:ext>
            </a:extLst>
          </p:cNvPr>
          <p:cNvSpPr txBox="1">
            <a:spLocks/>
          </p:cNvSpPr>
          <p:nvPr/>
        </p:nvSpPr>
        <p:spPr>
          <a:xfrm>
            <a:off x="6089650" y="6624147"/>
            <a:ext cx="5565011" cy="1637819"/>
          </a:xfrm>
          <a:prstGeom prst="rect">
            <a:avLst/>
          </a:prstGeom>
          <a:noFill/>
        </p:spPr>
        <p:txBody>
          <a:bodyPr vert="horz" lIns="91440" tIns="45720" rIns="91440" bIns="45720" rtlCol="0">
            <a:noAutofit/>
          </a:bodyPr>
          <a:lstStyle>
            <a:lvl1pPr marL="0" indent="0" algn="l" defTabSz="1217889" rtl="0" eaLnBrk="1" latinLnBrk="0" hangingPunct="1">
              <a:lnSpc>
                <a:spcPct val="100000"/>
              </a:lnSpc>
              <a:spcBef>
                <a:spcPts val="1332"/>
              </a:spcBef>
              <a:buFont typeface="Arial" panose="020B0604020202020204" pitchFamily="34" charset="0"/>
              <a:buNone/>
              <a:defRPr sz="1300" b="0" i="0" kern="1200">
                <a:solidFill>
                  <a:schemeClr val="tx1">
                    <a:lumMod val="75000"/>
                  </a:schemeClr>
                </a:solidFill>
                <a:latin typeface="Futura Medium" panose="020B0602020204020303" pitchFamily="34" charset="-79"/>
                <a:ea typeface="+mn-ea"/>
                <a:cs typeface="Futura Medium" panose="020B0602020204020303" pitchFamily="34" charset="-79"/>
              </a:defRPr>
            </a:lvl1pPr>
            <a:lvl2pPr marL="913417" indent="-304472" algn="l" defTabSz="1217889" rtl="0" eaLnBrk="1" latinLnBrk="0" hangingPunct="1">
              <a:lnSpc>
                <a:spcPct val="90000"/>
              </a:lnSpc>
              <a:spcBef>
                <a:spcPts val="666"/>
              </a:spcBef>
              <a:buFont typeface="Arial" panose="020B0604020202020204" pitchFamily="34" charset="0"/>
              <a:buChar char="•"/>
              <a:defRPr sz="3197" b="0" i="0" kern="1200">
                <a:solidFill>
                  <a:schemeClr val="tx1">
                    <a:lumMod val="75000"/>
                  </a:schemeClr>
                </a:solidFill>
                <a:latin typeface="Futura Medium" panose="020B0602020204020303" pitchFamily="34" charset="-79"/>
                <a:ea typeface="+mn-ea"/>
                <a:cs typeface="Futura Medium" panose="020B0602020204020303" pitchFamily="34" charset="-79"/>
              </a:defRPr>
            </a:lvl2pPr>
            <a:lvl3pPr marL="1522362" indent="-304472" algn="l" defTabSz="1217889" rtl="0" eaLnBrk="1" latinLnBrk="0" hangingPunct="1">
              <a:lnSpc>
                <a:spcPct val="90000"/>
              </a:lnSpc>
              <a:spcBef>
                <a:spcPts val="666"/>
              </a:spcBef>
              <a:buFont typeface="Arial" panose="020B0604020202020204" pitchFamily="34" charset="0"/>
              <a:buChar char="•"/>
              <a:defRPr sz="2664" b="0" i="0" kern="1200">
                <a:solidFill>
                  <a:schemeClr val="tx1">
                    <a:lumMod val="75000"/>
                  </a:schemeClr>
                </a:solidFill>
                <a:latin typeface="Futura Medium" panose="020B0602020204020303" pitchFamily="34" charset="-79"/>
                <a:ea typeface="+mn-ea"/>
                <a:cs typeface="Futura Medium" panose="020B0602020204020303" pitchFamily="34" charset="-79"/>
              </a:defRPr>
            </a:lvl3pPr>
            <a:lvl4pPr marL="2131306"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4pPr>
            <a:lvl5pPr marL="2740251"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solidFill>
                  <a:schemeClr val="tx1"/>
                </a:solidFill>
                <a:latin typeface="+mn-lt"/>
                <a:cs typeface="Calibri" panose="020F0502020204030204" pitchFamily="34" charset="0"/>
              </a:rPr>
              <a:t>85% of employed graduates work in Delaware. </a:t>
            </a:r>
          </a:p>
          <a:p>
            <a:pPr marL="342900" indent="-342900">
              <a:buFont typeface="Arial" panose="020B0604020202020204" pitchFamily="34" charset="0"/>
              <a:buChar char="•"/>
            </a:pPr>
            <a:r>
              <a:rPr lang="en-US" sz="2400" dirty="0">
                <a:solidFill>
                  <a:schemeClr val="tx1"/>
                </a:solidFill>
                <a:latin typeface="+mn-lt"/>
                <a:cs typeface="Calibri" panose="020F0502020204030204" pitchFamily="34" charset="0"/>
              </a:rPr>
              <a:t>The median annual wage was: </a:t>
            </a:r>
          </a:p>
          <a:p>
            <a:pPr marL="858838" lvl="1" indent="-234950"/>
            <a:r>
              <a:rPr lang="en-US" sz="2000" dirty="0">
                <a:solidFill>
                  <a:schemeClr val="accent1"/>
                </a:solidFill>
                <a:latin typeface="+mn-lt"/>
                <a:cs typeface="Calibri" panose="020F0502020204030204" pitchFamily="34" charset="0"/>
              </a:rPr>
              <a:t>$37,440 for full time</a:t>
            </a:r>
            <a:r>
              <a:rPr lang="en-US" sz="2000" dirty="0">
                <a:solidFill>
                  <a:schemeClr val="tx1"/>
                </a:solidFill>
                <a:latin typeface="+mn-lt"/>
                <a:cs typeface="Calibri" panose="020F0502020204030204" pitchFamily="34" charset="0"/>
              </a:rPr>
              <a:t> employment </a:t>
            </a:r>
          </a:p>
          <a:p>
            <a:pPr marL="858838" lvl="1" indent="-234950"/>
            <a:r>
              <a:rPr lang="en-US" sz="2000" dirty="0">
                <a:solidFill>
                  <a:schemeClr val="accent5"/>
                </a:solidFill>
                <a:latin typeface="+mn-lt"/>
                <a:cs typeface="Calibri" panose="020F0502020204030204" pitchFamily="34" charset="0"/>
              </a:rPr>
              <a:t>$16,224 for part time </a:t>
            </a:r>
            <a:r>
              <a:rPr lang="en-US" sz="2000" dirty="0">
                <a:solidFill>
                  <a:schemeClr val="tx1"/>
                </a:solidFill>
                <a:latin typeface="+mn-lt"/>
                <a:cs typeface="Calibri" panose="020F0502020204030204" pitchFamily="34" charset="0"/>
              </a:rPr>
              <a:t>employment </a:t>
            </a:r>
          </a:p>
          <a:p>
            <a:pPr marL="342900" indent="-342900">
              <a:buFont typeface="Arial" panose="020B0604020202020204" pitchFamily="34" charset="0"/>
              <a:buChar char="•"/>
            </a:pPr>
            <a:endParaRPr lang="en-US" sz="2100" dirty="0">
              <a:solidFill>
                <a:schemeClr val="tx1"/>
              </a:solidFill>
              <a:latin typeface="+mn-lt"/>
              <a:cs typeface="Calibri" panose="020F0502020204030204" pitchFamily="34" charset="0"/>
            </a:endParaRPr>
          </a:p>
        </p:txBody>
      </p:sp>
      <p:sp>
        <p:nvSpPr>
          <p:cNvPr id="6" name="TextBox 5">
            <a:extLst>
              <a:ext uri="{FF2B5EF4-FFF2-40B4-BE49-F238E27FC236}">
                <a16:creationId xmlns:a16="http://schemas.microsoft.com/office/drawing/2014/main" id="{CAE24754-9C0C-2BF3-1BBB-F276E6A85172}"/>
              </a:ext>
            </a:extLst>
          </p:cNvPr>
          <p:cNvSpPr txBox="1"/>
          <p:nvPr/>
        </p:nvSpPr>
        <p:spPr>
          <a:xfrm>
            <a:off x="6089650" y="5752456"/>
            <a:ext cx="1049019" cy="338554"/>
          </a:xfrm>
          <a:prstGeom prst="rect">
            <a:avLst/>
          </a:prstGeom>
          <a:noFill/>
        </p:spPr>
        <p:txBody>
          <a:bodyPr wrap="square" rtlCol="0">
            <a:spAutoFit/>
          </a:bodyPr>
          <a:lstStyle/>
          <a:p>
            <a:pPr algn="l"/>
            <a:r>
              <a:rPr lang="en-US" sz="1600" i="1" dirty="0">
                <a:solidFill>
                  <a:schemeClr val="accent5"/>
                </a:solidFill>
              </a:rPr>
              <a:t>n=1077</a:t>
            </a:r>
          </a:p>
        </p:txBody>
      </p:sp>
      <p:sp>
        <p:nvSpPr>
          <p:cNvPr id="4" name="Title 1">
            <a:extLst>
              <a:ext uri="{FF2B5EF4-FFF2-40B4-BE49-F238E27FC236}">
                <a16:creationId xmlns:a16="http://schemas.microsoft.com/office/drawing/2014/main" id="{B79E1DC0-E3CF-2693-4806-5F94ADEF6A30}"/>
              </a:ext>
            </a:extLst>
          </p:cNvPr>
          <p:cNvSpPr txBox="1">
            <a:spLocks/>
          </p:cNvSpPr>
          <p:nvPr/>
        </p:nvSpPr>
        <p:spPr>
          <a:xfrm>
            <a:off x="502071" y="1207436"/>
            <a:ext cx="4378710"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pPr>
            <a:r>
              <a:rPr lang="en-US" dirty="0">
                <a:latin typeface="DIN Alternate" panose="020B0500000000000000" pitchFamily="34" charset="77"/>
                <a:cs typeface="Futura Medium" panose="020B0602020204020303" pitchFamily="34" charset="-79"/>
              </a:rPr>
              <a:t>Post-graduation experiences:</a:t>
            </a:r>
          </a:p>
          <a:p>
            <a:pPr>
              <a:lnSpc>
                <a:spcPct val="100000"/>
              </a:lnSpc>
              <a:spcBef>
                <a:spcPts val="0"/>
              </a:spcBef>
              <a:spcAft>
                <a:spcPts val="600"/>
              </a:spcAft>
            </a:pPr>
            <a:r>
              <a:rPr lang="en-US" sz="3600" b="1" dirty="0">
                <a:solidFill>
                  <a:schemeClr val="accent4"/>
                </a:solidFill>
                <a:latin typeface="Futura Medium" panose="020B0602020204020303" pitchFamily="34" charset="-79"/>
                <a:ea typeface="+mn-ea"/>
                <a:cs typeface="Futura Medium" panose="020B0602020204020303" pitchFamily="34" charset="-79"/>
              </a:rPr>
              <a:t>Work</a:t>
            </a:r>
            <a:endParaRPr lang="en-US" sz="3600" dirty="0">
              <a:latin typeface="DIN Alternate" panose="020B0500000000000000" pitchFamily="34" charset="77"/>
              <a:cs typeface="Futura Medium" panose="020B0602020204020303"/>
            </a:endParaRPr>
          </a:p>
        </p:txBody>
      </p:sp>
      <p:sp>
        <p:nvSpPr>
          <p:cNvPr id="3" name="Oval 2">
            <a:extLst>
              <a:ext uri="{FF2B5EF4-FFF2-40B4-BE49-F238E27FC236}">
                <a16:creationId xmlns:a16="http://schemas.microsoft.com/office/drawing/2014/main" id="{40AAFD4D-3F77-AFB6-E529-8D0C3E123063}"/>
              </a:ext>
            </a:extLst>
          </p:cNvPr>
          <p:cNvSpPr/>
          <p:nvPr/>
        </p:nvSpPr>
        <p:spPr>
          <a:xfrm>
            <a:off x="-2860060" y="-3612320"/>
            <a:ext cx="7714234" cy="8179557"/>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121F6D8D-05A7-6C7A-9D06-7E44F8BF5132}"/>
              </a:ext>
            </a:extLst>
          </p:cNvPr>
          <p:cNvSpPr txBox="1">
            <a:spLocks/>
          </p:cNvSpPr>
          <p:nvPr/>
        </p:nvSpPr>
        <p:spPr>
          <a:xfrm>
            <a:off x="1018571" y="4892466"/>
            <a:ext cx="3345710" cy="586860"/>
          </a:xfrm>
          <a:prstGeom prst="rect">
            <a:avLst/>
          </a:prstGeom>
          <a:noFill/>
        </p:spPr>
        <p:txBody>
          <a:bodyPr vert="horz" lIns="91440" tIns="45720" rIns="91440" bIns="45720" rtlCol="0">
            <a:noAutofit/>
          </a:bodyPr>
          <a:lstStyle>
            <a:lvl1pPr marL="0" indent="0" algn="l" defTabSz="1217889" rtl="0" eaLnBrk="1" latinLnBrk="0" hangingPunct="1">
              <a:lnSpc>
                <a:spcPct val="100000"/>
              </a:lnSpc>
              <a:spcBef>
                <a:spcPts val="1332"/>
              </a:spcBef>
              <a:buFont typeface="Arial" panose="020B0604020202020204" pitchFamily="34" charset="0"/>
              <a:buNone/>
              <a:defRPr sz="1300" b="0" i="0" kern="1200">
                <a:solidFill>
                  <a:schemeClr val="tx1">
                    <a:lumMod val="75000"/>
                  </a:schemeClr>
                </a:solidFill>
                <a:latin typeface="Futura Medium" panose="020B0602020204020303" pitchFamily="34" charset="-79"/>
                <a:ea typeface="+mn-ea"/>
                <a:cs typeface="Futura Medium" panose="020B0602020204020303" pitchFamily="34" charset="-79"/>
              </a:defRPr>
            </a:lvl1pPr>
            <a:lvl2pPr marL="913417" indent="-304472" algn="l" defTabSz="1217889" rtl="0" eaLnBrk="1" latinLnBrk="0" hangingPunct="1">
              <a:lnSpc>
                <a:spcPct val="90000"/>
              </a:lnSpc>
              <a:spcBef>
                <a:spcPts val="666"/>
              </a:spcBef>
              <a:buFont typeface="Arial" panose="020B0604020202020204" pitchFamily="34" charset="0"/>
              <a:buChar char="•"/>
              <a:defRPr sz="3197" b="0" i="0" kern="1200">
                <a:solidFill>
                  <a:schemeClr val="tx1">
                    <a:lumMod val="75000"/>
                  </a:schemeClr>
                </a:solidFill>
                <a:latin typeface="Futura Medium" panose="020B0602020204020303" pitchFamily="34" charset="-79"/>
                <a:ea typeface="+mn-ea"/>
                <a:cs typeface="Futura Medium" panose="020B0602020204020303" pitchFamily="34" charset="-79"/>
              </a:defRPr>
            </a:lvl2pPr>
            <a:lvl3pPr marL="1522362" indent="-304472" algn="l" defTabSz="1217889" rtl="0" eaLnBrk="1" latinLnBrk="0" hangingPunct="1">
              <a:lnSpc>
                <a:spcPct val="90000"/>
              </a:lnSpc>
              <a:spcBef>
                <a:spcPts val="666"/>
              </a:spcBef>
              <a:buFont typeface="Arial" panose="020B0604020202020204" pitchFamily="34" charset="0"/>
              <a:buChar char="•"/>
              <a:defRPr sz="2664" b="0" i="0" kern="1200">
                <a:solidFill>
                  <a:schemeClr val="tx1">
                    <a:lumMod val="75000"/>
                  </a:schemeClr>
                </a:solidFill>
                <a:latin typeface="Futura Medium" panose="020B0602020204020303" pitchFamily="34" charset="-79"/>
                <a:ea typeface="+mn-ea"/>
                <a:cs typeface="Futura Medium" panose="020B0602020204020303" pitchFamily="34" charset="-79"/>
              </a:defRPr>
            </a:lvl3pPr>
            <a:lvl4pPr marL="2131306"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4pPr>
            <a:lvl5pPr marL="2740251"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a:spcAft>
                <a:spcPts val="1200"/>
              </a:spcAft>
            </a:pPr>
            <a:r>
              <a:rPr lang="en-US" sz="2400" dirty="0">
                <a:solidFill>
                  <a:schemeClr val="tx2"/>
                </a:solidFill>
                <a:latin typeface="+mn-lt"/>
                <a:cs typeface="Calibri" panose="020F0502020204030204" pitchFamily="34" charset="0"/>
              </a:rPr>
              <a:t>Most graduates work in:</a:t>
            </a:r>
          </a:p>
          <a:p>
            <a:endParaRPr lang="en-US" sz="2100" dirty="0">
              <a:solidFill>
                <a:schemeClr val="tx1"/>
              </a:solidFill>
              <a:latin typeface="+mn-lt"/>
              <a:cs typeface="Calibri" panose="020F0502020204030204" pitchFamily="34" charset="0"/>
            </a:endParaRPr>
          </a:p>
        </p:txBody>
      </p:sp>
    </p:spTree>
    <p:extLst>
      <p:ext uri="{BB962C8B-B14F-4D97-AF65-F5344CB8AC3E}">
        <p14:creationId xmlns:p14="http://schemas.microsoft.com/office/powerpoint/2010/main" val="2982322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CBDBDCF-C3FB-6830-2DDF-856E5B9C3044}"/>
              </a:ext>
            </a:extLst>
          </p:cNvPr>
          <p:cNvSpPr txBox="1">
            <a:spLocks/>
          </p:cNvSpPr>
          <p:nvPr/>
        </p:nvSpPr>
        <p:spPr>
          <a:xfrm>
            <a:off x="5238926" y="752001"/>
            <a:ext cx="6304310" cy="1543627"/>
          </a:xfrm>
          <a:prstGeom prst="rect">
            <a:avLst/>
          </a:prstGeom>
          <a:noFill/>
        </p:spPr>
        <p:txBody>
          <a:bodyPr vert="horz" lIns="91440" tIns="45720" rIns="91440" bIns="45720" rtlCol="0">
            <a:noAutofit/>
          </a:bodyPr>
          <a:lstStyle>
            <a:lvl1pPr marL="0" indent="0" algn="l" defTabSz="1217889" rtl="0" eaLnBrk="1" latinLnBrk="0" hangingPunct="1">
              <a:lnSpc>
                <a:spcPct val="100000"/>
              </a:lnSpc>
              <a:spcBef>
                <a:spcPts val="1332"/>
              </a:spcBef>
              <a:buFont typeface="Arial" panose="020B0604020202020204" pitchFamily="34" charset="0"/>
              <a:buNone/>
              <a:defRPr sz="1300" kern="1200">
                <a:solidFill>
                  <a:schemeClr val="tx1">
                    <a:lumMod val="75000"/>
                  </a:schemeClr>
                </a:solidFill>
                <a:latin typeface="Arial Narrow" panose="020B0606020202030204" pitchFamily="34" charset="0"/>
                <a:ea typeface="+mn-ea"/>
                <a:cs typeface="+mn-cs"/>
              </a:defRPr>
            </a:lvl1pPr>
            <a:lvl2pPr marL="913417" indent="-304472" algn="l" defTabSz="1217889" rtl="0" eaLnBrk="1" latinLnBrk="0" hangingPunct="1">
              <a:lnSpc>
                <a:spcPct val="90000"/>
              </a:lnSpc>
              <a:spcBef>
                <a:spcPts val="666"/>
              </a:spcBef>
              <a:buFont typeface="Arial" panose="020B0604020202020204" pitchFamily="34" charset="0"/>
              <a:buChar char="•"/>
              <a:defRPr sz="3197" kern="1200">
                <a:solidFill>
                  <a:schemeClr val="tx1">
                    <a:lumMod val="75000"/>
                  </a:schemeClr>
                </a:solidFill>
                <a:latin typeface="Arial Narrow" panose="020B0606020202030204" pitchFamily="34" charset="0"/>
                <a:ea typeface="+mn-ea"/>
                <a:cs typeface="+mn-cs"/>
              </a:defRPr>
            </a:lvl2pPr>
            <a:lvl3pPr marL="1522362" indent="-304472" algn="l" defTabSz="1217889" rtl="0" eaLnBrk="1" latinLnBrk="0" hangingPunct="1">
              <a:lnSpc>
                <a:spcPct val="90000"/>
              </a:lnSpc>
              <a:spcBef>
                <a:spcPts val="666"/>
              </a:spcBef>
              <a:buFont typeface="Arial" panose="020B0604020202020204" pitchFamily="34" charset="0"/>
              <a:buChar char="•"/>
              <a:defRPr sz="2664" kern="1200">
                <a:solidFill>
                  <a:schemeClr val="tx1">
                    <a:lumMod val="75000"/>
                  </a:schemeClr>
                </a:solidFill>
                <a:latin typeface="Arial Narrow" panose="020B0606020202030204" pitchFamily="34" charset="0"/>
                <a:ea typeface="+mn-ea"/>
                <a:cs typeface="+mn-cs"/>
              </a:defRPr>
            </a:lvl3pPr>
            <a:lvl4pPr marL="2131306"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4pPr>
            <a:lvl5pPr marL="2740251"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marL="342900" indent="-342900">
              <a:lnSpc>
                <a:spcPts val="262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19% of work-based learning (WBL) participants were hired by their WBL employer</a:t>
            </a:r>
          </a:p>
          <a:p>
            <a:pPr marL="342900" indent="-342900">
              <a:lnSpc>
                <a:spcPts val="262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23% applied for a job at their WBL organization or asked their WBL supervisor for a job reference or career advice or</a:t>
            </a:r>
          </a:p>
          <a:p>
            <a:pPr marL="342900" indent="-342900">
              <a:lnSpc>
                <a:spcPts val="2620"/>
              </a:lnSpc>
              <a:buFont typeface="Arial" panose="020B0604020202020204" pitchFamily="34" charset="0"/>
              <a:buChar char="•"/>
            </a:pPr>
            <a:endParaRPr lang="en-US" sz="2100" dirty="0">
              <a:latin typeface="Calibri" panose="020F0502020204030204" pitchFamily="34" charset="0"/>
              <a:cs typeface="Calibri" panose="020F0502020204030204" pitchFamily="34" charset="0"/>
            </a:endParaRPr>
          </a:p>
        </p:txBody>
      </p:sp>
      <p:graphicFrame>
        <p:nvGraphicFramePr>
          <p:cNvPr id="21" name="Content Placeholder 20">
            <a:extLst>
              <a:ext uri="{FF2B5EF4-FFF2-40B4-BE49-F238E27FC236}">
                <a16:creationId xmlns:a16="http://schemas.microsoft.com/office/drawing/2014/main" id="{FE785CA9-8E06-4E19-6E0F-93E76724C475}"/>
              </a:ext>
            </a:extLst>
          </p:cNvPr>
          <p:cNvGraphicFramePr>
            <a:graphicFrameLocks noGrp="1"/>
          </p:cNvGraphicFramePr>
          <p:nvPr>
            <p:ph sz="quarter" idx="14"/>
            <p:extLst>
              <p:ext uri="{D42A27DB-BD31-4B8C-83A1-F6EECF244321}">
                <p14:modId xmlns:p14="http://schemas.microsoft.com/office/powerpoint/2010/main" val="3169253350"/>
              </p:ext>
            </p:extLst>
          </p:nvPr>
        </p:nvGraphicFramePr>
        <p:xfrm>
          <a:off x="287911" y="4245349"/>
          <a:ext cx="11603478" cy="459377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460E8369-0801-C0F0-6356-BD314AF77396}"/>
              </a:ext>
            </a:extLst>
          </p:cNvPr>
          <p:cNvSpPr txBox="1"/>
          <p:nvPr/>
        </p:nvSpPr>
        <p:spPr>
          <a:xfrm>
            <a:off x="7262446" y="8656163"/>
            <a:ext cx="4628943" cy="338554"/>
          </a:xfrm>
          <a:prstGeom prst="rect">
            <a:avLst/>
          </a:prstGeom>
          <a:noFill/>
        </p:spPr>
        <p:txBody>
          <a:bodyPr wrap="square">
            <a:spAutoFit/>
          </a:bodyPr>
          <a:lstStyle/>
          <a:p>
            <a:r>
              <a:rPr lang="en-US" sz="1600" b="0" dirty="0">
                <a:latin typeface="+mn-lt"/>
              </a:rPr>
              <a:t>Source: Delaware Pathways Student Outcomes Study </a:t>
            </a:r>
            <a:endParaRPr lang="en-US" sz="1600" dirty="0"/>
          </a:p>
        </p:txBody>
      </p:sp>
      <p:sp>
        <p:nvSpPr>
          <p:cNvPr id="9" name="TextBox 8">
            <a:extLst>
              <a:ext uri="{FF2B5EF4-FFF2-40B4-BE49-F238E27FC236}">
                <a16:creationId xmlns:a16="http://schemas.microsoft.com/office/drawing/2014/main" id="{A8170990-2908-22D0-0AE1-B5501C59DE41}"/>
              </a:ext>
            </a:extLst>
          </p:cNvPr>
          <p:cNvSpPr txBox="1"/>
          <p:nvPr/>
        </p:nvSpPr>
        <p:spPr>
          <a:xfrm>
            <a:off x="831273" y="8596468"/>
            <a:ext cx="1049019" cy="338554"/>
          </a:xfrm>
          <a:prstGeom prst="rect">
            <a:avLst/>
          </a:prstGeom>
          <a:noFill/>
        </p:spPr>
        <p:txBody>
          <a:bodyPr wrap="square" rtlCol="0">
            <a:spAutoFit/>
          </a:bodyPr>
          <a:lstStyle/>
          <a:p>
            <a:pPr algn="l"/>
            <a:r>
              <a:rPr lang="en-US" sz="1600" i="1" dirty="0">
                <a:solidFill>
                  <a:schemeClr val="accent5"/>
                </a:solidFill>
              </a:rPr>
              <a:t>n=1005</a:t>
            </a:r>
          </a:p>
        </p:txBody>
      </p:sp>
      <p:sp>
        <p:nvSpPr>
          <p:cNvPr id="5" name="Title 1">
            <a:extLst>
              <a:ext uri="{FF2B5EF4-FFF2-40B4-BE49-F238E27FC236}">
                <a16:creationId xmlns:a16="http://schemas.microsoft.com/office/drawing/2014/main" id="{DB4106D5-A828-084A-61AB-5A14CB851BD8}"/>
              </a:ext>
            </a:extLst>
          </p:cNvPr>
          <p:cNvSpPr txBox="1">
            <a:spLocks/>
          </p:cNvSpPr>
          <p:nvPr/>
        </p:nvSpPr>
        <p:spPr>
          <a:xfrm>
            <a:off x="512064" y="1298448"/>
            <a:ext cx="4378710"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pPr>
            <a:r>
              <a:rPr lang="en-US" dirty="0">
                <a:latin typeface="DIN Alternate" panose="020B0500000000000000" pitchFamily="34" charset="77"/>
                <a:cs typeface="Futura Medium" panose="020B0602020204020303" pitchFamily="34" charset="-79"/>
              </a:rPr>
              <a:t>Post-graduation experiences:</a:t>
            </a:r>
          </a:p>
          <a:p>
            <a:pPr>
              <a:lnSpc>
                <a:spcPct val="100000"/>
              </a:lnSpc>
              <a:spcBef>
                <a:spcPts val="0"/>
              </a:spcBef>
              <a:spcAft>
                <a:spcPts val="600"/>
              </a:spcAft>
            </a:pPr>
            <a:r>
              <a:rPr lang="en-US" sz="3600" b="1" dirty="0">
                <a:solidFill>
                  <a:schemeClr val="accent4"/>
                </a:solidFill>
                <a:latin typeface="Futura Medium" panose="020B0602020204020303" pitchFamily="34" charset="-79"/>
                <a:ea typeface="+mn-ea"/>
                <a:cs typeface="Futura Medium" panose="020B0602020204020303" pitchFamily="34" charset="-79"/>
              </a:rPr>
              <a:t>Work</a:t>
            </a:r>
            <a:endParaRPr lang="en-US" sz="3600" dirty="0">
              <a:latin typeface="DIN Alternate" panose="020B0500000000000000" pitchFamily="34" charset="77"/>
              <a:cs typeface="Futura Medium" panose="020B0602020204020303"/>
            </a:endParaRPr>
          </a:p>
        </p:txBody>
      </p:sp>
      <p:sp>
        <p:nvSpPr>
          <p:cNvPr id="6" name="Text Placeholder 8">
            <a:extLst>
              <a:ext uri="{FF2B5EF4-FFF2-40B4-BE49-F238E27FC236}">
                <a16:creationId xmlns:a16="http://schemas.microsoft.com/office/drawing/2014/main" id="{ABEBF065-2E3A-545A-8CFD-98E55DCED309}"/>
              </a:ext>
            </a:extLst>
          </p:cNvPr>
          <p:cNvSpPr txBox="1">
            <a:spLocks/>
          </p:cNvSpPr>
          <p:nvPr/>
        </p:nvSpPr>
        <p:spPr>
          <a:xfrm>
            <a:off x="3145172" y="3695174"/>
            <a:ext cx="8839513" cy="550175"/>
          </a:xfrm>
          <a:prstGeom prst="rect">
            <a:avLst/>
          </a:prstGeom>
          <a:noFill/>
        </p:spPr>
        <p:txBody>
          <a:bodyPr vert="horz" lIns="91440" tIns="45720" rIns="91440" bIns="45720" rtlCol="0">
            <a:noAutofit/>
          </a:bodyPr>
          <a:lstStyle>
            <a:lvl1pPr marL="0" indent="0" algn="l" defTabSz="1217889" rtl="0" eaLnBrk="1" latinLnBrk="0" hangingPunct="1">
              <a:lnSpc>
                <a:spcPct val="100000"/>
              </a:lnSpc>
              <a:spcBef>
                <a:spcPts val="1332"/>
              </a:spcBef>
              <a:buFont typeface="Arial" panose="020B0604020202020204" pitchFamily="34" charset="0"/>
              <a:buNone/>
              <a:defRPr sz="1300" kern="1200">
                <a:solidFill>
                  <a:schemeClr val="tx1">
                    <a:lumMod val="75000"/>
                  </a:schemeClr>
                </a:solidFill>
                <a:latin typeface="Arial Narrow" panose="020B0606020202030204" pitchFamily="34" charset="0"/>
                <a:ea typeface="+mn-ea"/>
                <a:cs typeface="+mn-cs"/>
              </a:defRPr>
            </a:lvl1pPr>
            <a:lvl2pPr marL="913417" indent="-304472" algn="l" defTabSz="1217889" rtl="0" eaLnBrk="1" latinLnBrk="0" hangingPunct="1">
              <a:lnSpc>
                <a:spcPct val="90000"/>
              </a:lnSpc>
              <a:spcBef>
                <a:spcPts val="666"/>
              </a:spcBef>
              <a:buFont typeface="Arial" panose="020B0604020202020204" pitchFamily="34" charset="0"/>
              <a:buChar char="•"/>
              <a:defRPr sz="3197" kern="1200">
                <a:solidFill>
                  <a:schemeClr val="tx1">
                    <a:lumMod val="75000"/>
                  </a:schemeClr>
                </a:solidFill>
                <a:latin typeface="Arial Narrow" panose="020B0606020202030204" pitchFamily="34" charset="0"/>
                <a:ea typeface="+mn-ea"/>
                <a:cs typeface="+mn-cs"/>
              </a:defRPr>
            </a:lvl2pPr>
            <a:lvl3pPr marL="1522362" indent="-304472" algn="l" defTabSz="1217889" rtl="0" eaLnBrk="1" latinLnBrk="0" hangingPunct="1">
              <a:lnSpc>
                <a:spcPct val="90000"/>
              </a:lnSpc>
              <a:spcBef>
                <a:spcPts val="666"/>
              </a:spcBef>
              <a:buFont typeface="Arial" panose="020B0604020202020204" pitchFamily="34" charset="0"/>
              <a:buChar char="•"/>
              <a:defRPr sz="2664" kern="1200">
                <a:solidFill>
                  <a:schemeClr val="tx1">
                    <a:lumMod val="75000"/>
                  </a:schemeClr>
                </a:solidFill>
                <a:latin typeface="Arial Narrow" panose="020B0606020202030204" pitchFamily="34" charset="0"/>
                <a:ea typeface="+mn-ea"/>
                <a:cs typeface="+mn-cs"/>
              </a:defRPr>
            </a:lvl3pPr>
            <a:lvl4pPr marL="2131306"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4pPr>
            <a:lvl5pPr marL="2740251"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algn="ctr"/>
            <a:r>
              <a:rPr lang="en-US" sz="2400" dirty="0">
                <a:latin typeface="Calibri" panose="020F0502020204030204" pitchFamily="34" charset="0"/>
                <a:cs typeface="Calibri" panose="020F0502020204030204" pitchFamily="34" charset="0"/>
              </a:rPr>
              <a:t>Employed graduates reported how they found their current job.</a:t>
            </a:r>
          </a:p>
          <a:p>
            <a:pPr marL="342900" indent="-342900" algn="ctr">
              <a:buFont typeface="Arial" panose="020B0604020202020204" pitchFamily="34" charset="0"/>
              <a:buChar char="•"/>
            </a:pPr>
            <a:endParaRPr lang="en-US" sz="2100" dirty="0">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61B6F25D-B766-1C76-F648-7387FCEA3A95}"/>
              </a:ext>
            </a:extLst>
          </p:cNvPr>
          <p:cNvSpPr/>
          <p:nvPr/>
        </p:nvSpPr>
        <p:spPr>
          <a:xfrm>
            <a:off x="-2238480" y="-3038727"/>
            <a:ext cx="6980045" cy="7206281"/>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040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9A26DE4-B7BD-0F92-41DD-0597EEDA2B0F}"/>
              </a:ext>
            </a:extLst>
          </p:cNvPr>
          <p:cNvSpPr/>
          <p:nvPr/>
        </p:nvSpPr>
        <p:spPr>
          <a:xfrm>
            <a:off x="-2238480" y="-3038727"/>
            <a:ext cx="7154231" cy="8761582"/>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hart 21">
            <a:extLst>
              <a:ext uri="{FF2B5EF4-FFF2-40B4-BE49-F238E27FC236}">
                <a16:creationId xmlns:a16="http://schemas.microsoft.com/office/drawing/2014/main" id="{6BAC4433-F1F1-FD53-CB0F-71A854F7E0DB}"/>
              </a:ext>
            </a:extLst>
          </p:cNvPr>
          <p:cNvGraphicFramePr/>
          <p:nvPr>
            <p:extLst>
              <p:ext uri="{D42A27DB-BD31-4B8C-83A1-F6EECF244321}">
                <p14:modId xmlns:p14="http://schemas.microsoft.com/office/powerpoint/2010/main" val="2304768027"/>
              </p:ext>
            </p:extLst>
          </p:nvPr>
        </p:nvGraphicFramePr>
        <p:xfrm>
          <a:off x="5297008" y="2685131"/>
          <a:ext cx="5316249" cy="399380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560C59B-50F6-B0E4-DD48-8D93696A84B7}"/>
              </a:ext>
            </a:extLst>
          </p:cNvPr>
          <p:cNvSpPr txBox="1"/>
          <p:nvPr/>
        </p:nvSpPr>
        <p:spPr>
          <a:xfrm>
            <a:off x="306410" y="8585663"/>
            <a:ext cx="4990598" cy="338554"/>
          </a:xfrm>
          <a:prstGeom prst="rect">
            <a:avLst/>
          </a:prstGeom>
          <a:noFill/>
        </p:spPr>
        <p:txBody>
          <a:bodyPr wrap="square">
            <a:spAutoFit/>
          </a:bodyPr>
          <a:lstStyle/>
          <a:p>
            <a:r>
              <a:rPr lang="en-US" sz="1600" b="0" dirty="0">
                <a:latin typeface="+mn-lt"/>
              </a:rPr>
              <a:t>Source: Delaware Pathways Student Outcomes Study </a:t>
            </a:r>
            <a:endParaRPr lang="en-US" sz="1600" dirty="0"/>
          </a:p>
        </p:txBody>
      </p:sp>
      <p:sp>
        <p:nvSpPr>
          <p:cNvPr id="8" name="TextBox 7">
            <a:extLst>
              <a:ext uri="{FF2B5EF4-FFF2-40B4-BE49-F238E27FC236}">
                <a16:creationId xmlns:a16="http://schemas.microsoft.com/office/drawing/2014/main" id="{F384BB20-ABCB-AA33-4E37-260B14C2155F}"/>
              </a:ext>
            </a:extLst>
          </p:cNvPr>
          <p:cNvSpPr txBox="1"/>
          <p:nvPr/>
        </p:nvSpPr>
        <p:spPr>
          <a:xfrm>
            <a:off x="5331839" y="884731"/>
            <a:ext cx="5861094" cy="1154162"/>
          </a:xfrm>
          <a:prstGeom prst="rect">
            <a:avLst/>
          </a:prstGeom>
          <a:noFill/>
        </p:spPr>
        <p:txBody>
          <a:bodyPr wrap="square">
            <a:spAutoFit/>
          </a:bodyPr>
          <a:lstStyle/>
          <a:p>
            <a:r>
              <a:rPr lang="en-US" sz="2400" b="1" dirty="0"/>
              <a:t>24% </a:t>
            </a:r>
            <a:r>
              <a:rPr lang="en-US" sz="2400" dirty="0"/>
              <a:t>of graduates were working for pay and not enrolled in further education</a:t>
            </a:r>
          </a:p>
          <a:p>
            <a:pPr marL="342900" indent="-342900">
              <a:buFont typeface="Arial" panose="020B0604020202020204" pitchFamily="34" charset="0"/>
              <a:buChar char="•"/>
            </a:pPr>
            <a:endParaRPr lang="en-US" sz="2100" dirty="0">
              <a:cs typeface="Calibri" panose="020F0502020204030204" pitchFamily="34" charset="0"/>
            </a:endParaRPr>
          </a:p>
        </p:txBody>
      </p:sp>
      <p:sp>
        <p:nvSpPr>
          <p:cNvPr id="15" name="TextBox 14">
            <a:extLst>
              <a:ext uri="{FF2B5EF4-FFF2-40B4-BE49-F238E27FC236}">
                <a16:creationId xmlns:a16="http://schemas.microsoft.com/office/drawing/2014/main" id="{C63B7E8D-E1AF-72E2-87FC-8ED6B5E370D7}"/>
              </a:ext>
            </a:extLst>
          </p:cNvPr>
          <p:cNvSpPr txBox="1"/>
          <p:nvPr/>
        </p:nvSpPr>
        <p:spPr>
          <a:xfrm>
            <a:off x="5331839" y="6399031"/>
            <a:ext cx="1049019" cy="369332"/>
          </a:xfrm>
          <a:prstGeom prst="rect">
            <a:avLst/>
          </a:prstGeom>
          <a:noFill/>
        </p:spPr>
        <p:txBody>
          <a:bodyPr wrap="square" rtlCol="0">
            <a:spAutoFit/>
          </a:bodyPr>
          <a:lstStyle/>
          <a:p>
            <a:pPr algn="r"/>
            <a:r>
              <a:rPr lang="en-US" i="1" dirty="0">
                <a:solidFill>
                  <a:schemeClr val="accent5"/>
                </a:solidFill>
              </a:rPr>
              <a:t>n=358</a:t>
            </a:r>
          </a:p>
        </p:txBody>
      </p:sp>
      <p:sp>
        <p:nvSpPr>
          <p:cNvPr id="5" name="Title 1">
            <a:extLst>
              <a:ext uri="{FF2B5EF4-FFF2-40B4-BE49-F238E27FC236}">
                <a16:creationId xmlns:a16="http://schemas.microsoft.com/office/drawing/2014/main" id="{3E116BE3-CC30-A5E1-793E-2ED18573258B}"/>
              </a:ext>
            </a:extLst>
          </p:cNvPr>
          <p:cNvSpPr txBox="1">
            <a:spLocks/>
          </p:cNvSpPr>
          <p:nvPr/>
        </p:nvSpPr>
        <p:spPr>
          <a:xfrm>
            <a:off x="512064" y="1298448"/>
            <a:ext cx="4378710"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pPr>
            <a:r>
              <a:rPr lang="en-US" dirty="0">
                <a:latin typeface="DIN Alternate" panose="020B0500000000000000" pitchFamily="34" charset="77"/>
                <a:cs typeface="Futura Medium" panose="020B0602020204020303" pitchFamily="34" charset="-79"/>
              </a:rPr>
              <a:t>Post-graduation experiences:</a:t>
            </a:r>
          </a:p>
          <a:p>
            <a:pPr>
              <a:lnSpc>
                <a:spcPct val="100000"/>
              </a:lnSpc>
              <a:spcBef>
                <a:spcPts val="0"/>
              </a:spcBef>
              <a:spcAft>
                <a:spcPts val="600"/>
              </a:spcAft>
            </a:pPr>
            <a:r>
              <a:rPr lang="en-US" sz="3600" b="1" dirty="0">
                <a:solidFill>
                  <a:schemeClr val="accent4"/>
                </a:solidFill>
                <a:latin typeface="Futura Medium" panose="020B0602020204020303" pitchFamily="34" charset="-79"/>
                <a:ea typeface="+mn-ea"/>
                <a:cs typeface="Futura Medium" panose="020B0602020204020303" pitchFamily="34" charset="-79"/>
              </a:rPr>
              <a:t>Work</a:t>
            </a:r>
            <a:endParaRPr lang="en-US" sz="3600" dirty="0">
              <a:latin typeface="DIN Alternate" panose="020B0500000000000000" pitchFamily="34" charset="77"/>
              <a:cs typeface="Futura Medium" panose="020B0602020204020303"/>
            </a:endParaRPr>
          </a:p>
        </p:txBody>
      </p:sp>
      <p:sp>
        <p:nvSpPr>
          <p:cNvPr id="3" name="Text Placeholder 4">
            <a:extLst>
              <a:ext uri="{FF2B5EF4-FFF2-40B4-BE49-F238E27FC236}">
                <a16:creationId xmlns:a16="http://schemas.microsoft.com/office/drawing/2014/main" id="{9E66C2DC-5783-1930-4735-C0F7678CF081}"/>
              </a:ext>
            </a:extLst>
          </p:cNvPr>
          <p:cNvSpPr txBox="1">
            <a:spLocks/>
          </p:cNvSpPr>
          <p:nvPr/>
        </p:nvSpPr>
        <p:spPr>
          <a:xfrm>
            <a:off x="5331839" y="7051548"/>
            <a:ext cx="5613065" cy="982705"/>
          </a:xfrm>
          <a:prstGeom prst="rect">
            <a:avLst/>
          </a:prstGeom>
          <a:noFill/>
        </p:spPr>
        <p:txBody>
          <a:bodyPr vert="horz" lIns="91440" tIns="45720" rIns="91440" bIns="45720" rtlCol="0">
            <a:noAutofit/>
          </a:bodyPr>
          <a:lstStyle>
            <a:lvl1pPr marL="0" indent="0" algn="l" defTabSz="1217889" rtl="0" eaLnBrk="1" latinLnBrk="0" hangingPunct="1">
              <a:lnSpc>
                <a:spcPct val="100000"/>
              </a:lnSpc>
              <a:spcBef>
                <a:spcPts val="1332"/>
              </a:spcBef>
              <a:buFont typeface="Arial" panose="020B0604020202020204" pitchFamily="34" charset="0"/>
              <a:buNone/>
              <a:defRPr sz="1300" b="0" i="0" kern="1200">
                <a:solidFill>
                  <a:schemeClr val="tx1">
                    <a:lumMod val="75000"/>
                  </a:schemeClr>
                </a:solidFill>
                <a:latin typeface="Futura Medium" panose="020B0602020204020303" pitchFamily="34" charset="-79"/>
                <a:ea typeface="+mn-ea"/>
                <a:cs typeface="Futura Medium" panose="020B0602020204020303" pitchFamily="34" charset="-79"/>
              </a:defRPr>
            </a:lvl1pPr>
            <a:lvl2pPr marL="913417" indent="-304472" algn="l" defTabSz="1217889" rtl="0" eaLnBrk="1" latinLnBrk="0" hangingPunct="1">
              <a:lnSpc>
                <a:spcPct val="90000"/>
              </a:lnSpc>
              <a:spcBef>
                <a:spcPts val="666"/>
              </a:spcBef>
              <a:buFont typeface="Arial" panose="020B0604020202020204" pitchFamily="34" charset="0"/>
              <a:buChar char="•"/>
              <a:defRPr sz="3197" b="0" i="0" kern="1200">
                <a:solidFill>
                  <a:schemeClr val="tx1">
                    <a:lumMod val="75000"/>
                  </a:schemeClr>
                </a:solidFill>
                <a:latin typeface="Futura Medium" panose="020B0602020204020303" pitchFamily="34" charset="-79"/>
                <a:ea typeface="+mn-ea"/>
                <a:cs typeface="Futura Medium" panose="020B0602020204020303" pitchFamily="34" charset="-79"/>
              </a:defRPr>
            </a:lvl2pPr>
            <a:lvl3pPr marL="1522362" indent="-304472" algn="l" defTabSz="1217889" rtl="0" eaLnBrk="1" latinLnBrk="0" hangingPunct="1">
              <a:lnSpc>
                <a:spcPct val="90000"/>
              </a:lnSpc>
              <a:spcBef>
                <a:spcPts val="666"/>
              </a:spcBef>
              <a:buFont typeface="Arial" panose="020B0604020202020204" pitchFamily="34" charset="0"/>
              <a:buChar char="•"/>
              <a:defRPr sz="2664" b="0" i="0" kern="1200">
                <a:solidFill>
                  <a:schemeClr val="tx1">
                    <a:lumMod val="75000"/>
                  </a:schemeClr>
                </a:solidFill>
                <a:latin typeface="Futura Medium" panose="020B0602020204020303" pitchFamily="34" charset="-79"/>
                <a:ea typeface="+mn-ea"/>
                <a:cs typeface="Futura Medium" panose="020B0602020204020303" pitchFamily="34" charset="-79"/>
              </a:defRPr>
            </a:lvl3pPr>
            <a:lvl4pPr marL="2131306"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4pPr>
            <a:lvl5pPr marL="2740251" indent="-304472" algn="l" defTabSz="1217889" rtl="0" eaLnBrk="1" latinLnBrk="0" hangingPunct="1">
              <a:lnSpc>
                <a:spcPct val="90000"/>
              </a:lnSpc>
              <a:spcBef>
                <a:spcPts val="666"/>
              </a:spcBef>
              <a:buFont typeface="Arial" panose="020B0604020202020204" pitchFamily="34" charset="0"/>
              <a:buChar char="•"/>
              <a:defRPr sz="2397" b="0" i="0" kern="1200">
                <a:solidFill>
                  <a:schemeClr val="tx1">
                    <a:lumMod val="75000"/>
                  </a:schemeClr>
                </a:solidFill>
                <a:latin typeface="Futura Medium" panose="020B0602020204020303" pitchFamily="34" charset="-79"/>
                <a:ea typeface="+mn-ea"/>
                <a:cs typeface="Futura Medium" panose="020B0602020204020303" pitchFamily="34" charset="-79"/>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a:spcBef>
                <a:spcPts val="0"/>
              </a:spcBef>
            </a:pPr>
            <a:r>
              <a:rPr lang="en-US" sz="2100" dirty="0">
                <a:solidFill>
                  <a:schemeClr val="tx1"/>
                </a:solidFill>
                <a:latin typeface="+mn-lt"/>
                <a:cs typeface="Calibri" panose="020F0502020204030204" pitchFamily="34" charset="0"/>
              </a:rPr>
              <a:t>The median annual wage for these graduates was: </a:t>
            </a:r>
          </a:p>
          <a:p>
            <a:pPr marL="342900" indent="-342900">
              <a:spcBef>
                <a:spcPts val="0"/>
              </a:spcBef>
              <a:buFont typeface="Arial" panose="020B0604020202020204" pitchFamily="34" charset="0"/>
              <a:buChar char="•"/>
            </a:pPr>
            <a:r>
              <a:rPr lang="en-US" sz="2100" dirty="0">
                <a:solidFill>
                  <a:schemeClr val="accent1"/>
                </a:solidFill>
                <a:latin typeface="+mn-lt"/>
                <a:cs typeface="Calibri" panose="020F0502020204030204" pitchFamily="34" charset="0"/>
              </a:rPr>
              <a:t>$37,482 for full-time</a:t>
            </a:r>
            <a:r>
              <a:rPr lang="en-US" sz="2100" dirty="0">
                <a:solidFill>
                  <a:schemeClr val="tx1"/>
                </a:solidFill>
                <a:latin typeface="+mn-lt"/>
                <a:cs typeface="Calibri" panose="020F0502020204030204" pitchFamily="34" charset="0"/>
              </a:rPr>
              <a:t> employment</a:t>
            </a:r>
          </a:p>
          <a:p>
            <a:pPr marL="342900" indent="-342900">
              <a:spcBef>
                <a:spcPts val="0"/>
              </a:spcBef>
              <a:buFont typeface="Arial" panose="020B0604020202020204" pitchFamily="34" charset="0"/>
              <a:buChar char="•"/>
            </a:pPr>
            <a:r>
              <a:rPr lang="en-US" sz="2100" dirty="0">
                <a:solidFill>
                  <a:schemeClr val="accent5"/>
                </a:solidFill>
                <a:latin typeface="+mn-lt"/>
                <a:cs typeface="Calibri" panose="020F0502020204030204" pitchFamily="34" charset="0"/>
              </a:rPr>
              <a:t>$29,670 for part-time </a:t>
            </a:r>
            <a:r>
              <a:rPr lang="en-US" sz="2100" dirty="0">
                <a:solidFill>
                  <a:schemeClr val="tx1"/>
                </a:solidFill>
                <a:latin typeface="+mn-lt"/>
                <a:cs typeface="Calibri" panose="020F0502020204030204" pitchFamily="34" charset="0"/>
              </a:rPr>
              <a:t>employment </a:t>
            </a:r>
          </a:p>
          <a:p>
            <a:pPr marL="342900" indent="-342900">
              <a:spcBef>
                <a:spcPts val="0"/>
              </a:spcBef>
              <a:buFont typeface="Arial" panose="020B0604020202020204" pitchFamily="34" charset="0"/>
              <a:buChar char="•"/>
            </a:pPr>
            <a:endParaRPr lang="en-US" sz="2100" dirty="0">
              <a:solidFill>
                <a:schemeClr val="tx1"/>
              </a:solidFill>
              <a:latin typeface="+mn-lt"/>
              <a:cs typeface="Calibri" panose="020F0502020204030204" pitchFamily="34" charset="0"/>
            </a:endParaRPr>
          </a:p>
        </p:txBody>
      </p:sp>
      <p:cxnSp>
        <p:nvCxnSpPr>
          <p:cNvPr id="6" name="Straight Arrow Connector 5">
            <a:extLst>
              <a:ext uri="{FF2B5EF4-FFF2-40B4-BE49-F238E27FC236}">
                <a16:creationId xmlns:a16="http://schemas.microsoft.com/office/drawing/2014/main" id="{D63E1564-688E-3E35-5AB1-8CE1254437AC}"/>
              </a:ext>
            </a:extLst>
          </p:cNvPr>
          <p:cNvCxnSpPr>
            <a:cxnSpLocks/>
          </p:cNvCxnSpPr>
          <p:nvPr/>
        </p:nvCxnSpPr>
        <p:spPr>
          <a:xfrm flipH="1">
            <a:off x="8789319" y="3228106"/>
            <a:ext cx="432262"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044FD2D-1285-EB36-A9D3-3406C67804FE}"/>
              </a:ext>
            </a:extLst>
          </p:cNvPr>
          <p:cNvSpPr txBox="1"/>
          <p:nvPr/>
        </p:nvSpPr>
        <p:spPr>
          <a:xfrm>
            <a:off x="5331839" y="1897024"/>
            <a:ext cx="6112016" cy="415498"/>
          </a:xfrm>
          <a:prstGeom prst="rect">
            <a:avLst/>
          </a:prstGeom>
          <a:noFill/>
        </p:spPr>
        <p:txBody>
          <a:bodyPr wrap="square">
            <a:spAutoFit/>
          </a:bodyPr>
          <a:lstStyle/>
          <a:p>
            <a:pPr>
              <a:spcBef>
                <a:spcPts val="0"/>
              </a:spcBef>
            </a:pPr>
            <a:r>
              <a:rPr lang="en-US" sz="2100" dirty="0"/>
              <a:t>Among graduates working for pay and not enrolled:</a:t>
            </a:r>
          </a:p>
        </p:txBody>
      </p:sp>
    </p:spTree>
    <p:extLst>
      <p:ext uri="{BB962C8B-B14F-4D97-AF65-F5344CB8AC3E}">
        <p14:creationId xmlns:p14="http://schemas.microsoft.com/office/powerpoint/2010/main" val="2876618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ontent Placeholder 29">
            <a:extLst>
              <a:ext uri="{FF2B5EF4-FFF2-40B4-BE49-F238E27FC236}">
                <a16:creationId xmlns:a16="http://schemas.microsoft.com/office/drawing/2014/main" id="{36E84CDD-1B2A-D86C-5C75-41DED5F437B6}"/>
              </a:ext>
            </a:extLst>
          </p:cNvPr>
          <p:cNvGraphicFramePr>
            <a:graphicFrameLocks noGrp="1"/>
          </p:cNvGraphicFramePr>
          <p:nvPr>
            <p:ph sz="quarter" idx="13"/>
            <p:extLst>
              <p:ext uri="{D42A27DB-BD31-4B8C-83A1-F6EECF244321}">
                <p14:modId xmlns:p14="http://schemas.microsoft.com/office/powerpoint/2010/main" val="1889284889"/>
              </p:ext>
            </p:extLst>
          </p:nvPr>
        </p:nvGraphicFramePr>
        <p:xfrm>
          <a:off x="5156664" y="2623723"/>
          <a:ext cx="6139266" cy="3887028"/>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 Placeholder 12">
            <a:extLst>
              <a:ext uri="{FF2B5EF4-FFF2-40B4-BE49-F238E27FC236}">
                <a16:creationId xmlns:a16="http://schemas.microsoft.com/office/drawing/2014/main" id="{466FECFC-5CDF-3B25-6DAB-060D7999A886}"/>
              </a:ext>
            </a:extLst>
          </p:cNvPr>
          <p:cNvSpPr txBox="1">
            <a:spLocks/>
          </p:cNvSpPr>
          <p:nvPr/>
        </p:nvSpPr>
        <p:spPr>
          <a:xfrm>
            <a:off x="5156663" y="806241"/>
            <a:ext cx="6139267" cy="2171452"/>
          </a:xfrm>
          <a:prstGeom prst="rect">
            <a:avLst/>
          </a:prstGeom>
        </p:spPr>
        <p:txBody>
          <a:bodyPr>
            <a:noAutofit/>
          </a:bodyPr>
          <a:lstStyle>
            <a:lvl1pPr marL="304472" indent="-304472" algn="l" defTabSz="1217889" rtl="0" eaLnBrk="1" latinLnBrk="0" hangingPunct="1">
              <a:lnSpc>
                <a:spcPct val="90000"/>
              </a:lnSpc>
              <a:spcBef>
                <a:spcPts val="1332"/>
              </a:spcBef>
              <a:buFont typeface="Arial" panose="020B0604020202020204" pitchFamily="34" charset="0"/>
              <a:buChar char="•"/>
              <a:defRPr sz="3729" kern="1200">
                <a:solidFill>
                  <a:schemeClr val="tx1">
                    <a:lumMod val="75000"/>
                  </a:schemeClr>
                </a:solidFill>
                <a:latin typeface="Arial Narrow" panose="020B0606020202030204" pitchFamily="34" charset="0"/>
                <a:ea typeface="+mn-ea"/>
                <a:cs typeface="+mn-cs"/>
              </a:defRPr>
            </a:lvl1pPr>
            <a:lvl2pPr marL="913417" indent="-304472" algn="l" defTabSz="1217889" rtl="0" eaLnBrk="1" latinLnBrk="0" hangingPunct="1">
              <a:lnSpc>
                <a:spcPct val="90000"/>
              </a:lnSpc>
              <a:spcBef>
                <a:spcPts val="666"/>
              </a:spcBef>
              <a:buFont typeface="Arial" panose="020B0604020202020204" pitchFamily="34" charset="0"/>
              <a:buChar char="•"/>
              <a:defRPr sz="3197" kern="1200">
                <a:solidFill>
                  <a:schemeClr val="tx1">
                    <a:lumMod val="75000"/>
                  </a:schemeClr>
                </a:solidFill>
                <a:latin typeface="Arial Narrow" panose="020B0606020202030204" pitchFamily="34" charset="0"/>
                <a:ea typeface="+mn-ea"/>
                <a:cs typeface="+mn-cs"/>
              </a:defRPr>
            </a:lvl2pPr>
            <a:lvl3pPr marL="1522362" indent="-304472" algn="l" defTabSz="1217889" rtl="0" eaLnBrk="1" latinLnBrk="0" hangingPunct="1">
              <a:lnSpc>
                <a:spcPct val="90000"/>
              </a:lnSpc>
              <a:spcBef>
                <a:spcPts val="666"/>
              </a:spcBef>
              <a:buFont typeface="Arial" panose="020B0604020202020204" pitchFamily="34" charset="0"/>
              <a:buChar char="•"/>
              <a:defRPr sz="2664" kern="1200">
                <a:solidFill>
                  <a:schemeClr val="tx1">
                    <a:lumMod val="75000"/>
                  </a:schemeClr>
                </a:solidFill>
                <a:latin typeface="Arial Narrow" panose="020B0606020202030204" pitchFamily="34" charset="0"/>
                <a:ea typeface="+mn-ea"/>
                <a:cs typeface="+mn-cs"/>
              </a:defRPr>
            </a:lvl3pPr>
            <a:lvl4pPr marL="2131306"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4pPr>
            <a:lvl5pPr marL="2740251"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marL="0" indent="0">
              <a:buNone/>
            </a:pPr>
            <a:r>
              <a:rPr lang="en-US" sz="2400" dirty="0">
                <a:solidFill>
                  <a:schemeClr val="tx1"/>
                </a:solidFill>
                <a:latin typeface="+mn-lt"/>
                <a:cs typeface="Calibri" panose="020F0502020204030204" pitchFamily="34" charset="0"/>
              </a:rPr>
              <a:t>Among employed graduates, </a:t>
            </a:r>
            <a:r>
              <a:rPr lang="en-US" sz="2400" b="1" dirty="0">
                <a:solidFill>
                  <a:schemeClr val="tx1"/>
                </a:solidFill>
                <a:latin typeface="+mn-lt"/>
                <a:cs typeface="Calibri" panose="020F0502020204030204" pitchFamily="34" charset="0"/>
              </a:rPr>
              <a:t>37% </a:t>
            </a:r>
            <a:r>
              <a:rPr lang="en-US" sz="2400" dirty="0">
                <a:solidFill>
                  <a:schemeClr val="tx1"/>
                </a:solidFill>
                <a:latin typeface="+mn-lt"/>
                <a:cs typeface="Calibri" panose="020F0502020204030204" pitchFamily="34" charset="0"/>
              </a:rPr>
              <a:t>of all pathway graduates and </a:t>
            </a:r>
            <a:r>
              <a:rPr lang="en-US" sz="2400" b="1" dirty="0">
                <a:solidFill>
                  <a:schemeClr val="tx1"/>
                </a:solidFill>
                <a:latin typeface="+mn-lt"/>
                <a:cs typeface="Calibri" panose="020F0502020204030204" pitchFamily="34" charset="0"/>
              </a:rPr>
              <a:t>49% </a:t>
            </a:r>
            <a:r>
              <a:rPr lang="en-US" sz="2400" dirty="0">
                <a:solidFill>
                  <a:schemeClr val="tx1"/>
                </a:solidFill>
                <a:latin typeface="+mn-lt"/>
                <a:cs typeface="Calibri" panose="020F0502020204030204" pitchFamily="34" charset="0"/>
              </a:rPr>
              <a:t>of work-based learning (WBL) completers reported that their current job is aligned with their pathway.</a:t>
            </a:r>
          </a:p>
        </p:txBody>
      </p:sp>
      <p:sp>
        <p:nvSpPr>
          <p:cNvPr id="19" name="TextBox 18">
            <a:extLst>
              <a:ext uri="{FF2B5EF4-FFF2-40B4-BE49-F238E27FC236}">
                <a16:creationId xmlns:a16="http://schemas.microsoft.com/office/drawing/2014/main" id="{70D6030C-955B-B7FD-A696-186D54E6FDB8}"/>
              </a:ext>
            </a:extLst>
          </p:cNvPr>
          <p:cNvSpPr txBox="1"/>
          <p:nvPr/>
        </p:nvSpPr>
        <p:spPr>
          <a:xfrm>
            <a:off x="10546475" y="6833269"/>
            <a:ext cx="1034748" cy="338554"/>
          </a:xfrm>
          <a:prstGeom prst="rect">
            <a:avLst/>
          </a:prstGeom>
          <a:noFill/>
        </p:spPr>
        <p:txBody>
          <a:bodyPr wrap="square" rtlCol="0">
            <a:spAutoFit/>
          </a:bodyPr>
          <a:lstStyle/>
          <a:p>
            <a:pPr algn="l"/>
            <a:r>
              <a:rPr lang="en-US" sz="1600" i="1" dirty="0">
                <a:solidFill>
                  <a:schemeClr val="accent5"/>
                </a:solidFill>
              </a:rPr>
              <a:t>n=1057</a:t>
            </a:r>
          </a:p>
        </p:txBody>
      </p:sp>
      <p:sp>
        <p:nvSpPr>
          <p:cNvPr id="6" name="Oval 5">
            <a:extLst>
              <a:ext uri="{FF2B5EF4-FFF2-40B4-BE49-F238E27FC236}">
                <a16:creationId xmlns:a16="http://schemas.microsoft.com/office/drawing/2014/main" id="{626C9D5A-A619-A142-ECA8-7171157F1223}"/>
              </a:ext>
            </a:extLst>
          </p:cNvPr>
          <p:cNvSpPr/>
          <p:nvPr/>
        </p:nvSpPr>
        <p:spPr>
          <a:xfrm>
            <a:off x="-2869499" y="-2657662"/>
            <a:ext cx="7714234" cy="8069978"/>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A175C1-634F-D99E-7094-F12E4687F3D0}"/>
              </a:ext>
            </a:extLst>
          </p:cNvPr>
          <p:cNvSpPr txBox="1"/>
          <p:nvPr/>
        </p:nvSpPr>
        <p:spPr>
          <a:xfrm>
            <a:off x="7182196" y="8635336"/>
            <a:ext cx="4846633" cy="338554"/>
          </a:xfrm>
          <a:prstGeom prst="rect">
            <a:avLst/>
          </a:prstGeom>
          <a:noFill/>
        </p:spPr>
        <p:txBody>
          <a:bodyPr wrap="square">
            <a:spAutoFit/>
          </a:bodyPr>
          <a:lstStyle/>
          <a:p>
            <a:r>
              <a:rPr lang="en-US" sz="1600" b="0" dirty="0">
                <a:latin typeface="+mn-lt"/>
              </a:rPr>
              <a:t>Source: Delaware Pathways Student Outcomes Study </a:t>
            </a:r>
            <a:endParaRPr lang="en-US" sz="1600" dirty="0"/>
          </a:p>
        </p:txBody>
      </p:sp>
      <p:sp>
        <p:nvSpPr>
          <p:cNvPr id="4" name="Title 1">
            <a:extLst>
              <a:ext uri="{FF2B5EF4-FFF2-40B4-BE49-F238E27FC236}">
                <a16:creationId xmlns:a16="http://schemas.microsoft.com/office/drawing/2014/main" id="{72473654-22D3-080B-74C8-A30C5081E78E}"/>
              </a:ext>
            </a:extLst>
          </p:cNvPr>
          <p:cNvSpPr txBox="1">
            <a:spLocks/>
          </p:cNvSpPr>
          <p:nvPr/>
        </p:nvSpPr>
        <p:spPr>
          <a:xfrm>
            <a:off x="512064" y="1298448"/>
            <a:ext cx="4378710"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pPr>
            <a:r>
              <a:rPr lang="en-US" dirty="0">
                <a:latin typeface="DIN Alternate" panose="020B0500000000000000" pitchFamily="34" charset="77"/>
                <a:cs typeface="Futura Medium" panose="020B0602020204020303" pitchFamily="34" charset="-79"/>
              </a:rPr>
              <a:t>Post-graduation experiences:</a:t>
            </a:r>
          </a:p>
          <a:p>
            <a:pPr>
              <a:lnSpc>
                <a:spcPct val="100000"/>
              </a:lnSpc>
              <a:spcBef>
                <a:spcPts val="0"/>
              </a:spcBef>
              <a:spcAft>
                <a:spcPts val="600"/>
              </a:spcAft>
            </a:pPr>
            <a:r>
              <a:rPr lang="en-US" sz="3600" b="1" dirty="0">
                <a:solidFill>
                  <a:schemeClr val="accent4"/>
                </a:solidFill>
                <a:latin typeface="Futura Medium" panose="020B0602020204020303" pitchFamily="34" charset="-79"/>
                <a:ea typeface="+mn-ea"/>
                <a:cs typeface="Futura Medium" panose="020B0602020204020303" pitchFamily="34" charset="-79"/>
              </a:rPr>
              <a:t>Work</a:t>
            </a:r>
            <a:endParaRPr lang="en-US" sz="3600" dirty="0">
              <a:latin typeface="DIN Alternate" panose="020B0500000000000000" pitchFamily="34" charset="77"/>
              <a:cs typeface="Futura Medium" panose="020B0602020204020303"/>
            </a:endParaRPr>
          </a:p>
        </p:txBody>
      </p:sp>
    </p:spTree>
    <p:extLst>
      <p:ext uri="{BB962C8B-B14F-4D97-AF65-F5344CB8AC3E}">
        <p14:creationId xmlns:p14="http://schemas.microsoft.com/office/powerpoint/2010/main" val="2466211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EA782B4-2B2E-BFF2-B0CA-D33A3AA607A1}"/>
              </a:ext>
            </a:extLst>
          </p:cNvPr>
          <p:cNvSpPr/>
          <p:nvPr/>
        </p:nvSpPr>
        <p:spPr>
          <a:xfrm>
            <a:off x="-2568035" y="-2759538"/>
            <a:ext cx="14653550" cy="146535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3033E9E-7C02-3DED-C85A-9F95EF435211}"/>
              </a:ext>
            </a:extLst>
          </p:cNvPr>
          <p:cNvSpPr/>
          <p:nvPr/>
        </p:nvSpPr>
        <p:spPr>
          <a:xfrm>
            <a:off x="-355971" y="11575"/>
            <a:ext cx="4279789" cy="91344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5756863-FCA4-3C3C-2DC1-8D4A8171FC65}"/>
              </a:ext>
            </a:extLst>
          </p:cNvPr>
          <p:cNvSpPr/>
          <p:nvPr/>
        </p:nvSpPr>
        <p:spPr>
          <a:xfrm>
            <a:off x="-859983" y="-1391181"/>
            <a:ext cx="5618723" cy="584671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8C1D558-4B5D-6EF0-6176-51508BDDDFC0}"/>
              </a:ext>
            </a:extLst>
          </p:cNvPr>
          <p:cNvSpPr txBox="1"/>
          <p:nvPr/>
        </p:nvSpPr>
        <p:spPr>
          <a:xfrm>
            <a:off x="5086405" y="1109907"/>
            <a:ext cx="5382811" cy="7078861"/>
          </a:xfrm>
          <a:prstGeom prst="rect">
            <a:avLst/>
          </a:prstGeom>
          <a:noFill/>
        </p:spPr>
        <p:txBody>
          <a:bodyPr wrap="square" lIns="0" rIns="91440" rtlCol="0">
            <a:spAutoFit/>
          </a:bodyPr>
          <a:lstStyle/>
          <a:p>
            <a:pPr marL="685800" indent="-685800" algn="l">
              <a:spcAft>
                <a:spcPts val="2600"/>
              </a:spcAft>
              <a:buClr>
                <a:schemeClr val="accent4"/>
              </a:buClr>
              <a:buSzPct val="98000"/>
              <a:buFont typeface="Arial" panose="020B0604020202020204" pitchFamily="34" charset="0"/>
              <a:buChar char="•"/>
            </a:pPr>
            <a:r>
              <a:rPr lang="en-US" sz="3600" b="1" dirty="0">
                <a:cs typeface="Futura" panose="020B0602020204020303" pitchFamily="34" charset="-79"/>
              </a:rPr>
              <a:t>OVERVIEW OF STUDY</a:t>
            </a:r>
          </a:p>
          <a:p>
            <a:pPr marL="685800" indent="-685800" algn="l">
              <a:spcAft>
                <a:spcPts val="2600"/>
              </a:spcAft>
              <a:buClr>
                <a:schemeClr val="accent4"/>
              </a:buClr>
              <a:buSzPct val="98000"/>
              <a:buFont typeface="Arial" panose="020B0604020202020204" pitchFamily="34" charset="0"/>
              <a:buChar char="•"/>
            </a:pPr>
            <a:r>
              <a:rPr lang="en-US" sz="3600" b="1" dirty="0">
                <a:cs typeface="Futura" panose="020B0602020204020303" pitchFamily="34" charset="-79"/>
              </a:rPr>
              <a:t>WORK-BASED LEARNING</a:t>
            </a:r>
          </a:p>
          <a:p>
            <a:pPr marL="685800" indent="-685800" algn="l">
              <a:spcAft>
                <a:spcPts val="2600"/>
              </a:spcAft>
              <a:buClr>
                <a:schemeClr val="accent4"/>
              </a:buClr>
              <a:buSzPct val="98000"/>
              <a:buFont typeface="Arial" panose="020B0604020202020204" pitchFamily="34" charset="0"/>
              <a:buChar char="•"/>
            </a:pPr>
            <a:r>
              <a:rPr lang="en-US" sz="3600" b="1" dirty="0">
                <a:cs typeface="Futura" panose="020B0602020204020303" pitchFamily="34" charset="-79"/>
              </a:rPr>
              <a:t>POST-GRADUATION ACTIVITIES</a:t>
            </a:r>
          </a:p>
          <a:p>
            <a:pPr marL="685800" indent="-685800" algn="l">
              <a:spcAft>
                <a:spcPts val="2600"/>
              </a:spcAft>
              <a:buClr>
                <a:schemeClr val="accent4"/>
              </a:buClr>
              <a:buSzPct val="98000"/>
              <a:buFont typeface="Arial" panose="020B0604020202020204" pitchFamily="34" charset="0"/>
              <a:buChar char="•"/>
            </a:pPr>
            <a:r>
              <a:rPr lang="en-US" sz="3600" b="1" dirty="0">
                <a:cs typeface="Futura" panose="020B0602020204020303" pitchFamily="34" charset="-79"/>
              </a:rPr>
              <a:t>EMPLOYMENT DATA</a:t>
            </a:r>
          </a:p>
          <a:p>
            <a:pPr marL="685800" indent="-685800">
              <a:spcAft>
                <a:spcPts val="2600"/>
              </a:spcAft>
              <a:buClr>
                <a:schemeClr val="accent4"/>
              </a:buClr>
              <a:buSzPct val="98000"/>
              <a:buFont typeface="Arial" panose="020B0604020202020204" pitchFamily="34" charset="0"/>
              <a:buChar char="•"/>
            </a:pPr>
            <a:r>
              <a:rPr lang="en-US" sz="3600" b="1" dirty="0">
                <a:cs typeface="Futura" panose="020B0602020204020303" pitchFamily="34" charset="-79"/>
              </a:rPr>
              <a:t>STUDENT INTERVIEWS</a:t>
            </a:r>
          </a:p>
          <a:p>
            <a:pPr marL="685800" indent="-685800">
              <a:spcAft>
                <a:spcPts val="2600"/>
              </a:spcAft>
              <a:buClr>
                <a:schemeClr val="accent4"/>
              </a:buClr>
              <a:buSzPct val="98000"/>
              <a:buFont typeface="Arial" panose="020B0604020202020204" pitchFamily="34" charset="0"/>
              <a:buChar char="•"/>
            </a:pPr>
            <a:r>
              <a:rPr lang="en-US" sz="3600" b="1" dirty="0">
                <a:cs typeface="Futura" panose="020B0602020204020303" pitchFamily="34" charset="-79"/>
              </a:rPr>
              <a:t>KEY FINDINGS</a:t>
            </a:r>
          </a:p>
          <a:p>
            <a:pPr marL="685800" indent="-685800" algn="l">
              <a:spcAft>
                <a:spcPts val="2600"/>
              </a:spcAft>
              <a:buClr>
                <a:schemeClr val="accent4"/>
              </a:buClr>
              <a:buSzPct val="98000"/>
              <a:buFont typeface="Arial" panose="020B0604020202020204" pitchFamily="34" charset="0"/>
              <a:buChar char="•"/>
            </a:pPr>
            <a:endParaRPr lang="en-US" sz="3600" b="1" dirty="0">
              <a:latin typeface="DIN Alternate" panose="020B0500000000000000" pitchFamily="34" charset="77"/>
              <a:cs typeface="Futura" panose="020B0602020204020303" pitchFamily="34" charset="-79"/>
            </a:endParaRPr>
          </a:p>
        </p:txBody>
      </p:sp>
      <p:sp>
        <p:nvSpPr>
          <p:cNvPr id="2" name="Title 1">
            <a:extLst>
              <a:ext uri="{FF2B5EF4-FFF2-40B4-BE49-F238E27FC236}">
                <a16:creationId xmlns:a16="http://schemas.microsoft.com/office/drawing/2014/main" id="{EDEA88D2-0D81-C728-A7E5-76632B4F23DC}"/>
              </a:ext>
            </a:extLst>
          </p:cNvPr>
          <p:cNvSpPr txBox="1">
            <a:spLocks/>
          </p:cNvSpPr>
          <p:nvPr/>
        </p:nvSpPr>
        <p:spPr>
          <a:xfrm>
            <a:off x="288596" y="870337"/>
            <a:ext cx="4187663" cy="2336689"/>
          </a:xfrm>
          <a:prstGeom prst="rect">
            <a:avLst/>
          </a:prstGeom>
          <a:solidFill>
            <a:schemeClr val="accent1">
              <a:alpha val="0"/>
            </a:schemeClr>
          </a:solidFill>
        </p:spPr>
        <p:txBody>
          <a:bodyPr lIns="640080" tIns="457200" rIns="548640" bIns="274320">
            <a:noAutofit/>
          </a:bodyPr>
          <a:lstStyle>
            <a:lvl1pPr algn="l" defTabSz="1217889" rtl="0" eaLnBrk="1" latinLnBrk="0" hangingPunct="1">
              <a:lnSpc>
                <a:spcPct val="90000"/>
              </a:lnSpc>
              <a:spcBef>
                <a:spcPct val="0"/>
              </a:spcBef>
              <a:buNone/>
              <a:defRPr sz="5860" kern="1200">
                <a:solidFill>
                  <a:schemeClr val="tx1">
                    <a:lumMod val="75000"/>
                  </a:schemeClr>
                </a:solidFill>
                <a:latin typeface="Arial Black" panose="020B0A04020102020204" pitchFamily="34" charset="0"/>
                <a:ea typeface="+mj-ea"/>
                <a:cs typeface="+mj-cs"/>
              </a:defRPr>
            </a:lvl1pPr>
          </a:lstStyle>
          <a:p>
            <a:r>
              <a:rPr lang="en-US" sz="4400" b="1" dirty="0">
                <a:solidFill>
                  <a:schemeClr val="bg1"/>
                </a:solidFill>
                <a:latin typeface="DIN Alternate" panose="020B0500000000000000" pitchFamily="34" charset="77"/>
              </a:rPr>
              <a:t>CONTENTS</a:t>
            </a:r>
          </a:p>
        </p:txBody>
      </p:sp>
    </p:spTree>
    <p:extLst>
      <p:ext uri="{BB962C8B-B14F-4D97-AF65-F5344CB8AC3E}">
        <p14:creationId xmlns:p14="http://schemas.microsoft.com/office/powerpoint/2010/main" val="94919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27">
            <a:extLst>
              <a:ext uri="{FF2B5EF4-FFF2-40B4-BE49-F238E27FC236}">
                <a16:creationId xmlns:a16="http://schemas.microsoft.com/office/drawing/2014/main" id="{84F3F17F-E6FB-9C54-E8B5-6517D8A85C3F}"/>
              </a:ext>
            </a:extLst>
          </p:cNvPr>
          <p:cNvGraphicFramePr>
            <a:graphicFrameLocks/>
          </p:cNvGraphicFramePr>
          <p:nvPr>
            <p:extLst>
              <p:ext uri="{D42A27DB-BD31-4B8C-83A1-F6EECF244321}">
                <p14:modId xmlns:p14="http://schemas.microsoft.com/office/powerpoint/2010/main" val="4069846485"/>
              </p:ext>
            </p:extLst>
          </p:nvPr>
        </p:nvGraphicFramePr>
        <p:xfrm>
          <a:off x="333967" y="2576945"/>
          <a:ext cx="11226662" cy="5777287"/>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 Placeholder 12">
            <a:extLst>
              <a:ext uri="{FF2B5EF4-FFF2-40B4-BE49-F238E27FC236}">
                <a16:creationId xmlns:a16="http://schemas.microsoft.com/office/drawing/2014/main" id="{8714C47B-F5A6-28E1-0B60-7312F8D20A65}"/>
              </a:ext>
            </a:extLst>
          </p:cNvPr>
          <p:cNvSpPr txBox="1">
            <a:spLocks/>
          </p:cNvSpPr>
          <p:nvPr/>
        </p:nvSpPr>
        <p:spPr>
          <a:xfrm>
            <a:off x="5432329" y="974626"/>
            <a:ext cx="5936410" cy="731015"/>
          </a:xfrm>
          <a:prstGeom prst="rect">
            <a:avLst/>
          </a:prstGeom>
        </p:spPr>
        <p:txBody>
          <a:bodyPr>
            <a:noAutofit/>
          </a:bodyPr>
          <a:lstStyle>
            <a:lvl1pPr marL="304472" indent="-304472" algn="l" defTabSz="1217889" rtl="0" eaLnBrk="1" latinLnBrk="0" hangingPunct="1">
              <a:lnSpc>
                <a:spcPct val="90000"/>
              </a:lnSpc>
              <a:spcBef>
                <a:spcPts val="1332"/>
              </a:spcBef>
              <a:buFont typeface="Arial" panose="020B0604020202020204" pitchFamily="34" charset="0"/>
              <a:buChar char="•"/>
              <a:defRPr sz="3729" kern="1200">
                <a:solidFill>
                  <a:schemeClr val="tx1">
                    <a:lumMod val="75000"/>
                  </a:schemeClr>
                </a:solidFill>
                <a:latin typeface="Arial Narrow" panose="020B0606020202030204" pitchFamily="34" charset="0"/>
                <a:ea typeface="+mn-ea"/>
                <a:cs typeface="+mn-cs"/>
              </a:defRPr>
            </a:lvl1pPr>
            <a:lvl2pPr marL="913417" indent="-304472" algn="l" defTabSz="1217889" rtl="0" eaLnBrk="1" latinLnBrk="0" hangingPunct="1">
              <a:lnSpc>
                <a:spcPct val="90000"/>
              </a:lnSpc>
              <a:spcBef>
                <a:spcPts val="666"/>
              </a:spcBef>
              <a:buFont typeface="Arial" panose="020B0604020202020204" pitchFamily="34" charset="0"/>
              <a:buChar char="•"/>
              <a:defRPr sz="3197" kern="1200">
                <a:solidFill>
                  <a:schemeClr val="tx1">
                    <a:lumMod val="75000"/>
                  </a:schemeClr>
                </a:solidFill>
                <a:latin typeface="Arial Narrow" panose="020B0606020202030204" pitchFamily="34" charset="0"/>
                <a:ea typeface="+mn-ea"/>
                <a:cs typeface="+mn-cs"/>
              </a:defRPr>
            </a:lvl2pPr>
            <a:lvl3pPr marL="1522362" indent="-304472" algn="l" defTabSz="1217889" rtl="0" eaLnBrk="1" latinLnBrk="0" hangingPunct="1">
              <a:lnSpc>
                <a:spcPct val="90000"/>
              </a:lnSpc>
              <a:spcBef>
                <a:spcPts val="666"/>
              </a:spcBef>
              <a:buFont typeface="Arial" panose="020B0604020202020204" pitchFamily="34" charset="0"/>
              <a:buChar char="•"/>
              <a:defRPr sz="2664" kern="1200">
                <a:solidFill>
                  <a:schemeClr val="tx1">
                    <a:lumMod val="75000"/>
                  </a:schemeClr>
                </a:solidFill>
                <a:latin typeface="Arial Narrow" panose="020B0606020202030204" pitchFamily="34" charset="0"/>
                <a:ea typeface="+mn-ea"/>
                <a:cs typeface="+mn-cs"/>
              </a:defRPr>
            </a:lvl3pPr>
            <a:lvl4pPr marL="2131306"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4pPr>
            <a:lvl5pPr marL="2740251" indent="-304472" algn="l" defTabSz="1217889" rtl="0" eaLnBrk="1" latinLnBrk="0" hangingPunct="1">
              <a:lnSpc>
                <a:spcPct val="90000"/>
              </a:lnSpc>
              <a:spcBef>
                <a:spcPts val="666"/>
              </a:spcBef>
              <a:buFont typeface="Arial" panose="020B0604020202020204" pitchFamily="34" charset="0"/>
              <a:buChar char="•"/>
              <a:defRPr sz="2397" kern="1200">
                <a:solidFill>
                  <a:schemeClr val="tx1">
                    <a:lumMod val="75000"/>
                  </a:schemeClr>
                </a:solidFill>
                <a:latin typeface="Arial Narrow" panose="020B0606020202030204" pitchFamily="34" charset="0"/>
                <a:ea typeface="+mn-ea"/>
                <a:cs typeface="+mn-cs"/>
              </a:defRPr>
            </a:lvl5pPr>
            <a:lvl6pPr marL="3349196"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marL="0" indent="0">
              <a:buNone/>
            </a:pPr>
            <a:r>
              <a:rPr lang="en-US" sz="2400" dirty="0">
                <a:solidFill>
                  <a:schemeClr val="tx1"/>
                </a:solidFill>
                <a:latin typeface="+mn-lt"/>
                <a:cs typeface="Calibri" panose="020F0502020204030204" pitchFamily="34" charset="0"/>
              </a:rPr>
              <a:t>Employed graduates selected the aspects of their high school experience that have been most helpful in their current job. </a:t>
            </a:r>
          </a:p>
        </p:txBody>
      </p:sp>
      <p:sp>
        <p:nvSpPr>
          <p:cNvPr id="20" name="TextBox 19">
            <a:extLst>
              <a:ext uri="{FF2B5EF4-FFF2-40B4-BE49-F238E27FC236}">
                <a16:creationId xmlns:a16="http://schemas.microsoft.com/office/drawing/2014/main" id="{7E7131DA-96C6-9BC7-0649-69D36A77A418}"/>
              </a:ext>
            </a:extLst>
          </p:cNvPr>
          <p:cNvSpPr txBox="1"/>
          <p:nvPr/>
        </p:nvSpPr>
        <p:spPr>
          <a:xfrm>
            <a:off x="1318276" y="8182383"/>
            <a:ext cx="851214" cy="343697"/>
          </a:xfrm>
          <a:prstGeom prst="rect">
            <a:avLst/>
          </a:prstGeom>
          <a:noFill/>
        </p:spPr>
        <p:txBody>
          <a:bodyPr wrap="square" rtlCol="0">
            <a:spAutoFit/>
          </a:bodyPr>
          <a:lstStyle/>
          <a:p>
            <a:pPr algn="l"/>
            <a:r>
              <a:rPr lang="en-US" sz="1600" i="1" dirty="0">
                <a:solidFill>
                  <a:schemeClr val="accent5"/>
                </a:solidFill>
              </a:rPr>
              <a:t>n=1053</a:t>
            </a:r>
          </a:p>
        </p:txBody>
      </p:sp>
      <p:sp>
        <p:nvSpPr>
          <p:cNvPr id="6" name="Oval 5">
            <a:extLst>
              <a:ext uri="{FF2B5EF4-FFF2-40B4-BE49-F238E27FC236}">
                <a16:creationId xmlns:a16="http://schemas.microsoft.com/office/drawing/2014/main" id="{626C9D5A-A619-A142-ECA8-7171157F1223}"/>
              </a:ext>
            </a:extLst>
          </p:cNvPr>
          <p:cNvSpPr/>
          <p:nvPr/>
        </p:nvSpPr>
        <p:spPr>
          <a:xfrm>
            <a:off x="-2823460" y="-2736541"/>
            <a:ext cx="7536137" cy="6323803"/>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A175C1-634F-D99E-7094-F12E4687F3D0}"/>
              </a:ext>
            </a:extLst>
          </p:cNvPr>
          <p:cNvSpPr txBox="1"/>
          <p:nvPr/>
        </p:nvSpPr>
        <p:spPr>
          <a:xfrm>
            <a:off x="6805246" y="8635336"/>
            <a:ext cx="5223583" cy="338554"/>
          </a:xfrm>
          <a:prstGeom prst="rect">
            <a:avLst/>
          </a:prstGeom>
          <a:noFill/>
        </p:spPr>
        <p:txBody>
          <a:bodyPr wrap="square">
            <a:spAutoFit/>
          </a:bodyPr>
          <a:lstStyle/>
          <a:p>
            <a:r>
              <a:rPr lang="en-US" sz="1600" b="0" dirty="0">
                <a:latin typeface="+mn-lt"/>
              </a:rPr>
              <a:t>Source: Delaware Pathways Student Outcomes Study </a:t>
            </a:r>
            <a:endParaRPr lang="en-US" sz="1600" dirty="0"/>
          </a:p>
        </p:txBody>
      </p:sp>
      <p:sp>
        <p:nvSpPr>
          <p:cNvPr id="4" name="Title 1">
            <a:extLst>
              <a:ext uri="{FF2B5EF4-FFF2-40B4-BE49-F238E27FC236}">
                <a16:creationId xmlns:a16="http://schemas.microsoft.com/office/drawing/2014/main" id="{72473654-22D3-080B-74C8-A30C5081E78E}"/>
              </a:ext>
            </a:extLst>
          </p:cNvPr>
          <p:cNvSpPr txBox="1">
            <a:spLocks/>
          </p:cNvSpPr>
          <p:nvPr/>
        </p:nvSpPr>
        <p:spPr>
          <a:xfrm>
            <a:off x="333967" y="478649"/>
            <a:ext cx="4378710"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pPr>
            <a:r>
              <a:rPr lang="en-US" dirty="0">
                <a:latin typeface="DIN Alternate" panose="020B0500000000000000" pitchFamily="34" charset="77"/>
                <a:cs typeface="Futura Medium" panose="020B0602020204020303" pitchFamily="34" charset="-79"/>
              </a:rPr>
              <a:t>Post-graduation experiences:</a:t>
            </a:r>
          </a:p>
          <a:p>
            <a:pPr>
              <a:lnSpc>
                <a:spcPct val="100000"/>
              </a:lnSpc>
              <a:spcBef>
                <a:spcPts val="0"/>
              </a:spcBef>
              <a:spcAft>
                <a:spcPts val="600"/>
              </a:spcAft>
            </a:pPr>
            <a:r>
              <a:rPr lang="en-US" sz="3600" b="1" dirty="0">
                <a:solidFill>
                  <a:schemeClr val="accent4"/>
                </a:solidFill>
                <a:latin typeface="Futura Medium" panose="020B0602020204020303" pitchFamily="34" charset="-79"/>
                <a:ea typeface="+mn-ea"/>
                <a:cs typeface="Futura Medium" panose="020B0602020204020303" pitchFamily="34" charset="-79"/>
              </a:rPr>
              <a:t>Work</a:t>
            </a:r>
            <a:endParaRPr lang="en-US" sz="3600" dirty="0">
              <a:latin typeface="DIN Alternate" panose="020B0500000000000000" pitchFamily="34" charset="77"/>
              <a:cs typeface="Futura Medium" panose="020B0602020204020303"/>
            </a:endParaRPr>
          </a:p>
        </p:txBody>
      </p:sp>
    </p:spTree>
    <p:extLst>
      <p:ext uri="{BB962C8B-B14F-4D97-AF65-F5344CB8AC3E}">
        <p14:creationId xmlns:p14="http://schemas.microsoft.com/office/powerpoint/2010/main" val="2720635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1A473-9CDA-AE00-2669-C7180266C9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57601" y="3575169"/>
            <a:ext cx="8099078" cy="5559306"/>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p:nvSpPr>
          <p:cNvPr id="5" name="Title 1">
            <a:extLst>
              <a:ext uri="{FF2B5EF4-FFF2-40B4-BE49-F238E27FC236}">
                <a16:creationId xmlns:a16="http://schemas.microsoft.com/office/drawing/2014/main" id="{F6CCCC3B-A79B-1CCB-47D3-099488654F6E}"/>
              </a:ext>
            </a:extLst>
          </p:cNvPr>
          <p:cNvSpPr txBox="1">
            <a:spLocks/>
          </p:cNvSpPr>
          <p:nvPr/>
        </p:nvSpPr>
        <p:spPr>
          <a:xfrm>
            <a:off x="548640" y="1322846"/>
            <a:ext cx="3861314"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ts val="600"/>
              </a:spcAft>
            </a:pPr>
            <a:r>
              <a:rPr lang="en-US" sz="4800" dirty="0">
                <a:latin typeface="DIN Alternate" panose="020B0500000000000000" pitchFamily="34" charset="77"/>
                <a:ea typeface="+mn-ea"/>
                <a:cs typeface="Futura Medium" panose="020B0602020204020303" pitchFamily="34" charset="-79"/>
              </a:rPr>
              <a:t>Interviews</a:t>
            </a:r>
            <a:r>
              <a:rPr lang="en-US" sz="4800" dirty="0">
                <a:solidFill>
                  <a:schemeClr val="accent1"/>
                </a:solidFill>
                <a:latin typeface="DIN Alternate" panose="020B0500000000000000" pitchFamily="34" charset="77"/>
                <a:ea typeface="+mn-ea"/>
                <a:cs typeface="Futura Medium" panose="020B0602020204020303" pitchFamily="34" charset="-79"/>
              </a:rPr>
              <a:t>:</a:t>
            </a:r>
          </a:p>
          <a:p>
            <a:pPr>
              <a:lnSpc>
                <a:spcPct val="100000"/>
              </a:lnSpc>
              <a:spcBef>
                <a:spcPts val="0"/>
              </a:spcBef>
              <a:spcAft>
                <a:spcPts val="600"/>
              </a:spcAft>
            </a:pPr>
            <a:r>
              <a:rPr lang="en-US" sz="3600" b="1" dirty="0">
                <a:solidFill>
                  <a:schemeClr val="accent4"/>
                </a:solidFill>
                <a:latin typeface="FUTURA MEDIUM" panose="020B0602020204020303" pitchFamily="34" charset="-79"/>
                <a:cs typeface="FUTURA MEDIUM" panose="020B0602020204020303" pitchFamily="34" charset="-79"/>
              </a:rPr>
              <a:t>Pathways and post-high school choices</a:t>
            </a:r>
            <a:endParaRPr lang="en-US" sz="3600" dirty="0">
              <a:solidFill>
                <a:schemeClr val="accent4"/>
              </a:solidFill>
              <a:latin typeface="Futura Medium" panose="020B0602020204020303" pitchFamily="34" charset="-79"/>
              <a:ea typeface="+mn-ea"/>
              <a:cs typeface="Futura Medium" panose="020B0602020204020303" pitchFamily="34" charset="-79"/>
            </a:endParaRPr>
          </a:p>
        </p:txBody>
      </p:sp>
      <p:sp>
        <p:nvSpPr>
          <p:cNvPr id="2" name="TextBox 1">
            <a:extLst>
              <a:ext uri="{FF2B5EF4-FFF2-40B4-BE49-F238E27FC236}">
                <a16:creationId xmlns:a16="http://schemas.microsoft.com/office/drawing/2014/main" id="{98BA68CF-EB44-6502-3E44-10241BB333F5}"/>
              </a:ext>
            </a:extLst>
          </p:cNvPr>
          <p:cNvSpPr txBox="1"/>
          <p:nvPr/>
        </p:nvSpPr>
        <p:spPr>
          <a:xfrm>
            <a:off x="5376414" y="1322846"/>
            <a:ext cx="5480008" cy="2215991"/>
          </a:xfrm>
          <a:prstGeom prst="rect">
            <a:avLst/>
          </a:prstGeom>
          <a:noFill/>
        </p:spPr>
        <p:txBody>
          <a:bodyPr wrap="square" rtlCol="0">
            <a:spAutoFit/>
          </a:bodyPr>
          <a:lstStyle/>
          <a:p>
            <a:pPr marL="0" indent="0">
              <a:buNone/>
            </a:pPr>
            <a:r>
              <a:rPr lang="en-US" sz="2400" dirty="0">
                <a:latin typeface="Calibri" panose="020F0502020204030204" pitchFamily="34" charset="0"/>
                <a:cs typeface="Calibri" panose="020F0502020204030204" pitchFamily="34" charset="0"/>
              </a:rPr>
              <a:t>About a year after 2022 high school graduation, the research team interviewed 20 of the pathway graduates who responded to the follow-up survey about their </a:t>
            </a:r>
            <a:r>
              <a:rPr lang="en-US" sz="2400" dirty="0">
                <a:solidFill>
                  <a:schemeClr val="accent4"/>
                </a:solidFill>
                <a:latin typeface="Calibri" panose="020F0502020204030204" pitchFamily="34" charset="0"/>
                <a:cs typeface="Calibri" panose="020F0502020204030204" pitchFamily="34" charset="0"/>
              </a:rPr>
              <a:t>post-high school activities</a:t>
            </a:r>
            <a:r>
              <a:rPr lang="en-US" sz="2400" dirty="0">
                <a:latin typeface="Calibri" panose="020F0502020204030204" pitchFamily="34" charset="0"/>
                <a:cs typeface="Calibri" panose="020F0502020204030204" pitchFamily="34" charset="0"/>
              </a:rPr>
              <a:t>. </a:t>
            </a:r>
          </a:p>
          <a:p>
            <a:pPr marL="0" indent="0">
              <a:buNone/>
            </a:pPr>
            <a:endParaRPr lang="en-US"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E648214A-FCF6-62BD-1F1B-98A4CB1C7109}"/>
              </a:ext>
            </a:extLst>
          </p:cNvPr>
          <p:cNvSpPr/>
          <p:nvPr/>
        </p:nvSpPr>
        <p:spPr>
          <a:xfrm>
            <a:off x="-2764917" y="-1751781"/>
            <a:ext cx="7714234" cy="11974864"/>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819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28DEF7CF-402F-99EF-6D33-D32D334AFCD9}"/>
              </a:ext>
            </a:extLst>
          </p:cNvPr>
          <p:cNvSpPr/>
          <p:nvPr/>
        </p:nvSpPr>
        <p:spPr>
          <a:xfrm>
            <a:off x="4084172" y="730337"/>
            <a:ext cx="9376270" cy="9541949"/>
          </a:xfrm>
          <a:prstGeom prst="ellipse">
            <a:avLst/>
          </a:prstGeom>
          <a:solidFill>
            <a:schemeClr val="accent3">
              <a:alpha val="1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3" name="Oval 12">
            <a:extLst>
              <a:ext uri="{FF2B5EF4-FFF2-40B4-BE49-F238E27FC236}">
                <a16:creationId xmlns:a16="http://schemas.microsoft.com/office/drawing/2014/main" id="{0E953617-A5F2-E0B9-7B96-0B7D41717EBB}"/>
              </a:ext>
            </a:extLst>
          </p:cNvPr>
          <p:cNvSpPr/>
          <p:nvPr/>
        </p:nvSpPr>
        <p:spPr>
          <a:xfrm>
            <a:off x="-1764052" y="-1842256"/>
            <a:ext cx="6554679" cy="7506117"/>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6" name="Oval 5">
            <a:extLst>
              <a:ext uri="{FF2B5EF4-FFF2-40B4-BE49-F238E27FC236}">
                <a16:creationId xmlns:a16="http://schemas.microsoft.com/office/drawing/2014/main" id="{B3FACFBD-E3ED-ED82-DB69-0A0A93AA10AF}"/>
              </a:ext>
            </a:extLst>
          </p:cNvPr>
          <p:cNvSpPr/>
          <p:nvPr/>
        </p:nvSpPr>
        <p:spPr>
          <a:xfrm>
            <a:off x="2070955" y="3132151"/>
            <a:ext cx="2719672" cy="2720860"/>
          </a:xfrm>
          <a:prstGeom prst="ellipse">
            <a:avLst/>
          </a:prstGeom>
          <a:blipFill dpi="0" rotWithShape="0">
            <a:blip r:embed="rId3"/>
            <a:srcRect/>
            <a:tile tx="-831850" ty="1352550" sx="60000" sy="60000" flip="none" algn="b"/>
          </a:blip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09CB48B-35FC-1176-5C6E-E6D4359FF8D8}"/>
              </a:ext>
            </a:extLst>
          </p:cNvPr>
          <p:cNvSpPr txBox="1"/>
          <p:nvPr/>
        </p:nvSpPr>
        <p:spPr>
          <a:xfrm>
            <a:off x="5913503" y="2194226"/>
            <a:ext cx="5641645" cy="6209912"/>
          </a:xfrm>
          <a:prstGeom prst="rect">
            <a:avLst/>
          </a:prstGeom>
          <a:noFill/>
        </p:spPr>
        <p:txBody>
          <a:bodyPr wrap="square" lIns="0" rIns="182880" numCol="1" spcCol="365760" rtlCol="0">
            <a:noAutofit/>
          </a:bodyPr>
          <a:lstStyle/>
          <a:p>
            <a:r>
              <a:rPr lang="en-US" sz="2200" dirty="0">
                <a:cs typeface="Futura Medium" panose="020B0602020204020303" pitchFamily="34" charset="-79"/>
              </a:rPr>
              <a:t>F</a:t>
            </a:r>
            <a:r>
              <a:rPr lang="en-US" sz="2200" dirty="0">
                <a:effectLst/>
                <a:ea typeface="Calibri" panose="020F0502020204030204" pitchFamily="34" charset="0"/>
                <a:cs typeface="Futura Medium" panose="020B0602020204020303" pitchFamily="34" charset="-79"/>
              </a:rPr>
              <a:t>amily members working in the medical field inspired Tyler to pursue </a:t>
            </a:r>
            <a:r>
              <a:rPr lang="en-US" sz="2200" dirty="0">
                <a:ea typeface="Calibri" panose="020F0502020204030204" pitchFamily="34" charset="0"/>
                <a:cs typeface="Futura Medium" panose="020B0602020204020303" pitchFamily="34" charset="-79"/>
              </a:rPr>
              <a:t>a</a:t>
            </a:r>
            <a:r>
              <a:rPr lang="en-US" sz="2200" dirty="0">
                <a:effectLst/>
                <a:ea typeface="Calibri" panose="020F0502020204030204" pitchFamily="34" charset="0"/>
                <a:cs typeface="Futura Medium" panose="020B0602020204020303" pitchFamily="34" charset="-79"/>
              </a:rPr>
              <a:t> </a:t>
            </a:r>
            <a:r>
              <a:rPr lang="en-US" sz="2200" b="1" dirty="0">
                <a:effectLst/>
                <a:ea typeface="Calibri" panose="020F0502020204030204" pitchFamily="34" charset="0"/>
                <a:cs typeface="Futura Medium" panose="020B0602020204020303" pitchFamily="34" charset="-79"/>
              </a:rPr>
              <a:t>nursing technology pathway</a:t>
            </a:r>
            <a:r>
              <a:rPr lang="en-US" sz="2200" dirty="0">
                <a:effectLst/>
                <a:ea typeface="Calibri" panose="020F0502020204030204" pitchFamily="34" charset="0"/>
                <a:cs typeface="Futura Medium" panose="020B0602020204020303" pitchFamily="34" charset="-79"/>
              </a:rPr>
              <a:t> in high school. </a:t>
            </a:r>
          </a:p>
          <a:p>
            <a:endParaRPr lang="en-US" sz="2200" dirty="0">
              <a:ea typeface="Calibri" panose="020F0502020204030204" pitchFamily="34" charset="0"/>
              <a:cs typeface="Futura Medium" panose="020B0602020204020303" pitchFamily="34" charset="-79"/>
            </a:endParaRPr>
          </a:p>
          <a:p>
            <a:r>
              <a:rPr lang="en-US" sz="2200" dirty="0">
                <a:ea typeface="Calibri" panose="020F0502020204030204" pitchFamily="34" charset="0"/>
                <a:cs typeface="Futura Medium" panose="020B0602020204020303" pitchFamily="34" charset="-79"/>
              </a:rPr>
              <a:t>He learned more about the field from his pathway</a:t>
            </a:r>
            <a:r>
              <a:rPr lang="en-US" sz="2200" dirty="0">
                <a:effectLst/>
                <a:ea typeface="Calibri" panose="020F0502020204030204" pitchFamily="34" charset="0"/>
                <a:cs typeface="Futura Medium" panose="020B0602020204020303" pitchFamily="34" charset="-79"/>
              </a:rPr>
              <a:t> teachers, some of whom were registered nurses, and from people working in the field during his co-op with a home health care company. </a:t>
            </a:r>
          </a:p>
          <a:p>
            <a:endParaRPr lang="en-US" sz="2200" dirty="0">
              <a:ea typeface="Calibri" panose="020F0502020204030204" pitchFamily="34" charset="0"/>
              <a:cs typeface="Futura Medium" panose="020B0602020204020303" pitchFamily="34" charset="-79"/>
            </a:endParaRPr>
          </a:p>
          <a:p>
            <a:r>
              <a:rPr lang="en-US" sz="2200" dirty="0">
                <a:ea typeface="Calibri" panose="020F0502020204030204" pitchFamily="34" charset="0"/>
                <a:cs typeface="Futura Medium" panose="020B0602020204020303" pitchFamily="34" charset="-79"/>
              </a:rPr>
              <a:t>He continued his</a:t>
            </a:r>
            <a:r>
              <a:rPr lang="en-US" sz="2200" dirty="0">
                <a:effectLst/>
                <a:ea typeface="Calibri" panose="020F0502020204030204" pitchFamily="34" charset="0"/>
                <a:cs typeface="Futura Medium" panose="020B0602020204020303" pitchFamily="34" charset="-79"/>
              </a:rPr>
              <a:t> work for company during the summer and shadowed a physical therapy doctor at the local hospital. </a:t>
            </a:r>
          </a:p>
          <a:p>
            <a:endParaRPr lang="en-US" sz="2200" dirty="0">
              <a:ea typeface="Calibri" panose="020F0502020204030204" pitchFamily="34" charset="0"/>
              <a:cs typeface="Futura Medium" panose="020B0602020204020303" pitchFamily="34" charset="-79"/>
            </a:endParaRPr>
          </a:p>
          <a:p>
            <a:r>
              <a:rPr lang="en-US" sz="2200" dirty="0">
                <a:effectLst/>
                <a:ea typeface="Calibri" panose="020F0502020204030204" pitchFamily="34" charset="0"/>
                <a:cs typeface="Futura Medium" panose="020B0602020204020303" pitchFamily="34" charset="-79"/>
              </a:rPr>
              <a:t>In college, Tyler is majoring in kinesiology and hopes to eventually work in a hospital. </a:t>
            </a:r>
            <a:endParaRPr lang="en-US" sz="2200" dirty="0">
              <a:cs typeface="Futura Medium" panose="020B0602020204020303" pitchFamily="34" charset="-79"/>
            </a:endParaRPr>
          </a:p>
        </p:txBody>
      </p:sp>
      <p:pic>
        <p:nvPicPr>
          <p:cNvPr id="15" name="Picture 14" descr="People talking illustration">
            <a:extLst>
              <a:ext uri="{FF2B5EF4-FFF2-40B4-BE49-F238E27FC236}">
                <a16:creationId xmlns:a16="http://schemas.microsoft.com/office/drawing/2014/main" id="{2309D6EB-8F0F-E9EB-205B-1436EC41E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428" y="-9403926"/>
            <a:ext cx="7772400" cy="5832119"/>
          </a:xfrm>
          <a:prstGeom prst="rect">
            <a:avLst/>
          </a:prstGeom>
        </p:spPr>
      </p:pic>
      <p:pic>
        <p:nvPicPr>
          <p:cNvPr id="19" name="Picture 18" descr="People looking at laptop">
            <a:extLst>
              <a:ext uri="{FF2B5EF4-FFF2-40B4-BE49-F238E27FC236}">
                <a16:creationId xmlns:a16="http://schemas.microsoft.com/office/drawing/2014/main" id="{B41EE0FB-9E71-912F-1C7F-E33F58B30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8948" y="-7772327"/>
            <a:ext cx="7772400" cy="5178056"/>
          </a:xfrm>
          <a:prstGeom prst="rect">
            <a:avLst/>
          </a:prstGeom>
        </p:spPr>
      </p:pic>
      <p:sp>
        <p:nvSpPr>
          <p:cNvPr id="18" name="TextBox 17">
            <a:extLst>
              <a:ext uri="{FF2B5EF4-FFF2-40B4-BE49-F238E27FC236}">
                <a16:creationId xmlns:a16="http://schemas.microsoft.com/office/drawing/2014/main" id="{EE0A5E8F-4269-D3AD-AF2A-E051E68D38D0}"/>
              </a:ext>
            </a:extLst>
          </p:cNvPr>
          <p:cNvSpPr txBox="1"/>
          <p:nvPr/>
        </p:nvSpPr>
        <p:spPr>
          <a:xfrm>
            <a:off x="190116" y="8555099"/>
            <a:ext cx="4891837" cy="338554"/>
          </a:xfrm>
          <a:prstGeom prst="rect">
            <a:avLst/>
          </a:prstGeom>
          <a:noFill/>
        </p:spPr>
        <p:txBody>
          <a:bodyPr wrap="square">
            <a:spAutoFit/>
          </a:bodyPr>
          <a:lstStyle/>
          <a:p>
            <a:r>
              <a:rPr lang="en-US" sz="1600" b="0" dirty="0">
                <a:latin typeface="+mn-lt"/>
              </a:rPr>
              <a:t>Source: Delaware Pathways Student Outcomes Study </a:t>
            </a:r>
            <a:endParaRPr lang="en-US" sz="1600" dirty="0"/>
          </a:p>
        </p:txBody>
      </p:sp>
      <p:sp>
        <p:nvSpPr>
          <p:cNvPr id="20" name="Title 1">
            <a:extLst>
              <a:ext uri="{FF2B5EF4-FFF2-40B4-BE49-F238E27FC236}">
                <a16:creationId xmlns:a16="http://schemas.microsoft.com/office/drawing/2014/main" id="{EC357B0D-D278-E65E-5DB1-A528100D1DF3}"/>
              </a:ext>
            </a:extLst>
          </p:cNvPr>
          <p:cNvSpPr txBox="1">
            <a:spLocks/>
          </p:cNvSpPr>
          <p:nvPr/>
        </p:nvSpPr>
        <p:spPr>
          <a:xfrm>
            <a:off x="472439" y="1048982"/>
            <a:ext cx="3811431" cy="25841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ts val="600"/>
              </a:spcAft>
            </a:pPr>
            <a:r>
              <a:rPr lang="en-US" dirty="0">
                <a:latin typeface="DIN Alternate" panose="020B0500000000000000" pitchFamily="34" charset="77"/>
                <a:ea typeface="+mn-ea"/>
                <a:cs typeface="Futura Medium" panose="020B0602020204020303" pitchFamily="34" charset="-79"/>
              </a:rPr>
              <a:t>Graduate profile</a:t>
            </a:r>
            <a:r>
              <a:rPr lang="en-US" dirty="0">
                <a:solidFill>
                  <a:schemeClr val="accent5"/>
                </a:solidFill>
                <a:latin typeface="DIN Alternate" panose="020B0500000000000000" pitchFamily="34" charset="77"/>
                <a:ea typeface="+mn-ea"/>
                <a:cs typeface="Futura Medium" panose="020B0602020204020303" pitchFamily="34" charset="-79"/>
              </a:rPr>
              <a:t>:</a:t>
            </a:r>
            <a:endParaRPr lang="en-US" b="1" dirty="0">
              <a:solidFill>
                <a:schemeClr val="accent4"/>
              </a:solidFill>
              <a:latin typeface="+mn-lt"/>
              <a:ea typeface="+mn-ea"/>
              <a:cs typeface="Futura Medium" panose="020B0602020204020303"/>
            </a:endParaRPr>
          </a:p>
          <a:p>
            <a:pPr>
              <a:lnSpc>
                <a:spcPct val="100000"/>
              </a:lnSpc>
              <a:spcBef>
                <a:spcPts val="600"/>
              </a:spcBef>
              <a:spcAft>
                <a:spcPts val="600"/>
              </a:spcAft>
            </a:pPr>
            <a:r>
              <a:rPr lang="en-US" b="1" dirty="0">
                <a:solidFill>
                  <a:schemeClr val="accent4"/>
                </a:solidFill>
                <a:latin typeface="+mn-lt"/>
                <a:ea typeface="+mn-ea"/>
                <a:cs typeface="Futura Medium" panose="020B0602020204020303"/>
              </a:rPr>
              <a:t>Tyler</a:t>
            </a:r>
            <a:endParaRPr lang="en-US" b="1" dirty="0">
              <a:solidFill>
                <a:schemeClr val="accent4"/>
              </a:solidFill>
              <a:latin typeface="+mn-lt"/>
              <a:cs typeface="FUTURA MEDIUM" panose="020B0602020204020303" pitchFamily="34" charset="-79"/>
            </a:endParaRPr>
          </a:p>
        </p:txBody>
      </p:sp>
    </p:spTree>
    <p:extLst>
      <p:ext uri="{BB962C8B-B14F-4D97-AF65-F5344CB8AC3E}">
        <p14:creationId xmlns:p14="http://schemas.microsoft.com/office/powerpoint/2010/main" val="1564874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F4ACFD14-FB66-E41B-EADA-43C746953D9D}"/>
              </a:ext>
            </a:extLst>
          </p:cNvPr>
          <p:cNvSpPr/>
          <p:nvPr/>
        </p:nvSpPr>
        <p:spPr>
          <a:xfrm>
            <a:off x="3975407" y="0"/>
            <a:ext cx="8759691" cy="8661261"/>
          </a:xfrm>
          <a:prstGeom prst="ellipse">
            <a:avLst/>
          </a:prstGeom>
          <a:solidFill>
            <a:schemeClr val="accent2">
              <a:alpha val="2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9" name="Title 1">
            <a:extLst>
              <a:ext uri="{FF2B5EF4-FFF2-40B4-BE49-F238E27FC236}">
                <a16:creationId xmlns:a16="http://schemas.microsoft.com/office/drawing/2014/main" id="{05041A86-4CA5-C85F-7672-C215ADE8D5E1}"/>
              </a:ext>
            </a:extLst>
          </p:cNvPr>
          <p:cNvSpPr txBox="1">
            <a:spLocks/>
          </p:cNvSpPr>
          <p:nvPr/>
        </p:nvSpPr>
        <p:spPr>
          <a:xfrm>
            <a:off x="392122" y="1021157"/>
            <a:ext cx="3904802" cy="29000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ts val="600"/>
              </a:spcAft>
            </a:pPr>
            <a:r>
              <a:rPr lang="en-US" dirty="0">
                <a:latin typeface="DIN Alternate" panose="020B0500000000000000" pitchFamily="34" charset="77"/>
                <a:ea typeface="+mn-ea"/>
                <a:cs typeface="Futura Medium" panose="020B0602020204020303" pitchFamily="34" charset="-79"/>
              </a:rPr>
              <a:t>Graduate profile</a:t>
            </a:r>
            <a:r>
              <a:rPr lang="en-US" dirty="0">
                <a:solidFill>
                  <a:schemeClr val="accent5"/>
                </a:solidFill>
                <a:latin typeface="DIN Alternate" panose="020B0500000000000000" pitchFamily="34" charset="77"/>
                <a:ea typeface="+mn-ea"/>
                <a:cs typeface="Futura Medium" panose="020B0602020204020303" pitchFamily="34" charset="-79"/>
              </a:rPr>
              <a:t>:</a:t>
            </a:r>
            <a:endParaRPr lang="en-US" b="1" dirty="0">
              <a:solidFill>
                <a:schemeClr val="accent4"/>
              </a:solidFill>
              <a:latin typeface="+mn-lt"/>
              <a:cs typeface="FUTURA MEDIUM" panose="020B0602020204020303" pitchFamily="34" charset="-79"/>
            </a:endParaRPr>
          </a:p>
          <a:p>
            <a:pPr>
              <a:lnSpc>
                <a:spcPct val="100000"/>
              </a:lnSpc>
              <a:spcBef>
                <a:spcPts val="0"/>
              </a:spcBef>
              <a:spcAft>
                <a:spcPts val="600"/>
              </a:spcAft>
            </a:pPr>
            <a:r>
              <a:rPr lang="en-US" b="1" dirty="0">
                <a:solidFill>
                  <a:schemeClr val="accent4"/>
                </a:solidFill>
                <a:latin typeface="FUTURA MEDIUM" panose="020B0602020204020303" pitchFamily="34" charset="-79"/>
                <a:ea typeface="+mn-ea"/>
                <a:cs typeface="FUTURA MEDIUM" panose="020B0602020204020303" pitchFamily="34" charset="-79"/>
              </a:rPr>
              <a:t>Amira</a:t>
            </a:r>
          </a:p>
        </p:txBody>
      </p:sp>
      <p:sp>
        <p:nvSpPr>
          <p:cNvPr id="6" name="Oval 5">
            <a:extLst>
              <a:ext uri="{FF2B5EF4-FFF2-40B4-BE49-F238E27FC236}">
                <a16:creationId xmlns:a16="http://schemas.microsoft.com/office/drawing/2014/main" id="{626C9D5A-A619-A142-ECA8-7171157F1223}"/>
              </a:ext>
            </a:extLst>
          </p:cNvPr>
          <p:cNvSpPr/>
          <p:nvPr/>
        </p:nvSpPr>
        <p:spPr>
          <a:xfrm>
            <a:off x="-3313343" y="-2657664"/>
            <a:ext cx="7714234" cy="8438669"/>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8AB0BA8-6FE6-1536-214C-8F2634545A57}"/>
              </a:ext>
            </a:extLst>
          </p:cNvPr>
          <p:cNvSpPr txBox="1"/>
          <p:nvPr/>
        </p:nvSpPr>
        <p:spPr>
          <a:xfrm>
            <a:off x="5804852" y="1241543"/>
            <a:ext cx="5526285" cy="5940088"/>
          </a:xfrm>
          <a:prstGeom prst="rect">
            <a:avLst/>
          </a:prstGeom>
          <a:noFill/>
        </p:spPr>
        <p:txBody>
          <a:bodyPr wrap="square" rtlCol="0">
            <a:spAutoFit/>
          </a:bodyPr>
          <a:lstStyle/>
          <a:p>
            <a:r>
              <a:rPr lang="en-US" sz="2000" dirty="0">
                <a:effectLst/>
                <a:latin typeface="Calibri" panose="020F0502020204030204" pitchFamily="34" charset="0"/>
                <a:ea typeface="Calibri" panose="020F0502020204030204" pitchFamily="34" charset="0"/>
                <a:cs typeface="Times New Roman" panose="02020603050405020304" pitchFamily="18" charset="0"/>
              </a:rPr>
              <a:t>Amira selected the </a:t>
            </a:r>
            <a:r>
              <a:rPr lang="en-US" sz="2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early childhood education </a:t>
            </a:r>
            <a:r>
              <a:rPr lang="en-US" sz="2000" dirty="0">
                <a:effectLst/>
                <a:latin typeface="Calibri" panose="020F0502020204030204" pitchFamily="34" charset="0"/>
                <a:ea typeface="Calibri" panose="020F0502020204030204" pitchFamily="34" charset="0"/>
                <a:cs typeface="Times New Roman" panose="02020603050405020304" pitchFamily="18" charset="0"/>
              </a:rPr>
              <a:t>pathway because she </a:t>
            </a:r>
            <a:r>
              <a:rPr lang="en-US" sz="2000" dirty="0">
                <a:latin typeface="Calibri" panose="020F0502020204030204" pitchFamily="34" charset="0"/>
                <a:ea typeface="Calibri" panose="020F0502020204030204" pitchFamily="34" charset="0"/>
                <a:cs typeface="Times New Roman" panose="02020603050405020304" pitchFamily="18" charset="0"/>
              </a:rPr>
              <a:t>enjoyed being in</a:t>
            </a:r>
            <a:r>
              <a:rPr lang="en-US" sz="2000" dirty="0">
                <a:effectLst/>
                <a:latin typeface="Calibri" panose="020F0502020204030204" pitchFamily="34" charset="0"/>
                <a:ea typeface="Calibri" panose="020F0502020204030204" pitchFamily="34" charset="0"/>
                <a:cs typeface="Times New Roman" panose="02020603050405020304" pitchFamily="18" charset="0"/>
              </a:rPr>
              <a:t> the preschool environment.</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Whe</a:t>
            </a:r>
            <a:r>
              <a:rPr lang="en-US" sz="2000" dirty="0">
                <a:latin typeface="Calibri" panose="020F0502020204030204" pitchFamily="34" charset="0"/>
                <a:ea typeface="Calibri" panose="020F0502020204030204" pitchFamily="34" charset="0"/>
                <a:cs typeface="Times New Roman" panose="02020603050405020304" pitchFamily="18" charset="0"/>
              </a:rPr>
              <a:t>n she completed</a:t>
            </a:r>
            <a:r>
              <a:rPr lang="en-US" sz="2000" dirty="0">
                <a:effectLst/>
                <a:latin typeface="Calibri" panose="020F0502020204030204" pitchFamily="34" charset="0"/>
                <a:ea typeface="Calibri" panose="020F0502020204030204" pitchFamily="34" charset="0"/>
                <a:cs typeface="Times New Roman" panose="02020603050405020304" pitchFamily="18" charset="0"/>
              </a:rPr>
              <a:t> high school, she planned to pursue a college degree in elementary education, but enlisting in the military changed her mind. </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She is now enrolled in an economics degree program at the University of Delaware, a set on her path to career in supply chain logistics in the military. </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Amira feels that her pathway experiences and co-op </a:t>
            </a:r>
            <a:r>
              <a:rPr lang="en-US" sz="2000" dirty="0">
                <a:latin typeface="Calibri" panose="020F0502020204030204" pitchFamily="34" charset="0"/>
                <a:ea typeface="Calibri" panose="020F0502020204030204" pitchFamily="34" charset="0"/>
                <a:cs typeface="Times New Roman" panose="02020603050405020304" pitchFamily="18" charset="0"/>
              </a:rPr>
              <a:t>helped her to identify</a:t>
            </a:r>
            <a:r>
              <a:rPr lang="en-US" sz="2000" dirty="0">
                <a:effectLst/>
                <a:latin typeface="Calibri" panose="020F0502020204030204" pitchFamily="34" charset="0"/>
                <a:ea typeface="Calibri" panose="020F0502020204030204" pitchFamily="34" charset="0"/>
                <a:cs typeface="Times New Roman" panose="02020603050405020304" pitchFamily="18" charset="0"/>
              </a:rPr>
              <a:t> her job preferences, which include working with people and being helpful, lessons that have guided her career planning decisions post-high school.</a:t>
            </a:r>
          </a:p>
          <a:p>
            <a:pPr algn="l"/>
            <a:endParaRPr lang="en-US" sz="2000" dirty="0">
              <a:latin typeface="Arial Narrow" panose="020B0606020202030204" pitchFamily="34" charset="0"/>
            </a:endParaRPr>
          </a:p>
        </p:txBody>
      </p:sp>
      <p:sp>
        <p:nvSpPr>
          <p:cNvPr id="18" name="Oval 17">
            <a:extLst>
              <a:ext uri="{FF2B5EF4-FFF2-40B4-BE49-F238E27FC236}">
                <a16:creationId xmlns:a16="http://schemas.microsoft.com/office/drawing/2014/main" id="{4B5C1113-9A91-D206-7E5C-9A99C0F3ED62}"/>
              </a:ext>
            </a:extLst>
          </p:cNvPr>
          <p:cNvSpPr/>
          <p:nvPr/>
        </p:nvSpPr>
        <p:spPr>
          <a:xfrm>
            <a:off x="2178905" y="3095006"/>
            <a:ext cx="3098868" cy="3102545"/>
          </a:xfrm>
          <a:prstGeom prst="ellipse">
            <a:avLst/>
          </a:prstGeom>
          <a:blipFill dpi="0" rotWithShape="0">
            <a:blip r:embed="rId3"/>
            <a:srcRect/>
            <a:tile tx="-266700" ty="1066800" sx="60000" sy="60000" flip="none" algn="b"/>
          </a:blip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A175C1-634F-D99E-7094-F12E4687F3D0}"/>
              </a:ext>
            </a:extLst>
          </p:cNvPr>
          <p:cNvSpPr txBox="1"/>
          <p:nvPr/>
        </p:nvSpPr>
        <p:spPr>
          <a:xfrm>
            <a:off x="163635" y="8582256"/>
            <a:ext cx="6089650" cy="338554"/>
          </a:xfrm>
          <a:prstGeom prst="rect">
            <a:avLst/>
          </a:prstGeom>
          <a:noFill/>
        </p:spPr>
        <p:txBody>
          <a:bodyPr wrap="square">
            <a:spAutoFit/>
          </a:bodyPr>
          <a:lstStyle/>
          <a:p>
            <a:r>
              <a:rPr lang="en-US" sz="1600" b="0" dirty="0">
                <a:latin typeface="+mn-lt"/>
              </a:rPr>
              <a:t>Source: Delaware Pathways Student Outcomes Study </a:t>
            </a:r>
            <a:endParaRPr lang="en-US" sz="1600" dirty="0"/>
          </a:p>
        </p:txBody>
      </p:sp>
    </p:spTree>
    <p:extLst>
      <p:ext uri="{BB962C8B-B14F-4D97-AF65-F5344CB8AC3E}">
        <p14:creationId xmlns:p14="http://schemas.microsoft.com/office/powerpoint/2010/main" val="238440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CCCC3B-A79B-1CCB-47D3-099488654F6E}"/>
              </a:ext>
            </a:extLst>
          </p:cNvPr>
          <p:cNvSpPr txBox="1">
            <a:spLocks/>
          </p:cNvSpPr>
          <p:nvPr/>
        </p:nvSpPr>
        <p:spPr>
          <a:xfrm>
            <a:off x="425752" y="1200938"/>
            <a:ext cx="3789947"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ts val="600"/>
              </a:spcAft>
            </a:pPr>
            <a:r>
              <a:rPr lang="en-US" dirty="0">
                <a:latin typeface="DIN Alternate" panose="020B0500000000000000" pitchFamily="34" charset="77"/>
                <a:ea typeface="+mn-ea"/>
                <a:cs typeface="Futura Medium" panose="020B0602020204020303" pitchFamily="34" charset="-79"/>
              </a:rPr>
              <a:t>Takeaways</a:t>
            </a:r>
            <a:r>
              <a:rPr lang="en-US" dirty="0">
                <a:solidFill>
                  <a:schemeClr val="accent1"/>
                </a:solidFill>
                <a:latin typeface="DIN Alternate" panose="020B0500000000000000" pitchFamily="34" charset="77"/>
                <a:ea typeface="+mn-ea"/>
                <a:cs typeface="Futura Medium" panose="020B0602020204020303" pitchFamily="34" charset="-79"/>
              </a:rPr>
              <a:t>:</a:t>
            </a:r>
          </a:p>
          <a:p>
            <a:pPr>
              <a:lnSpc>
                <a:spcPct val="100000"/>
              </a:lnSpc>
              <a:spcBef>
                <a:spcPts val="0"/>
              </a:spcBef>
              <a:spcAft>
                <a:spcPts val="600"/>
              </a:spcAft>
            </a:pPr>
            <a:r>
              <a:rPr lang="en-US" sz="3600" b="1" dirty="0">
                <a:solidFill>
                  <a:schemeClr val="accent4"/>
                </a:solidFill>
                <a:latin typeface="Futura Medium" panose="020B0602020204020303" pitchFamily="34" charset="-79"/>
                <a:ea typeface="+mn-ea"/>
                <a:cs typeface="Futura Medium" panose="020B0602020204020303" pitchFamily="34" charset="-79"/>
              </a:rPr>
              <a:t>The role of pathways and work-based learning in  graduates’ experiences &amp; outcomes</a:t>
            </a:r>
            <a:endParaRPr lang="en-US" b="1" dirty="0">
              <a:solidFill>
                <a:schemeClr val="accent5"/>
              </a:solidFill>
              <a:latin typeface="Futura Medium" panose="020B0602020204020303" pitchFamily="34" charset="-79"/>
              <a:ea typeface="+mn-ea"/>
              <a:cs typeface="Futura Medium" panose="020B0602020204020303" pitchFamily="34" charset="-79"/>
            </a:endParaRPr>
          </a:p>
        </p:txBody>
      </p:sp>
      <p:sp>
        <p:nvSpPr>
          <p:cNvPr id="3" name="TextBox 2">
            <a:extLst>
              <a:ext uri="{FF2B5EF4-FFF2-40B4-BE49-F238E27FC236}">
                <a16:creationId xmlns:a16="http://schemas.microsoft.com/office/drawing/2014/main" id="{9CAFAE74-FDF0-7B7E-6619-B55127481EF3}"/>
              </a:ext>
            </a:extLst>
          </p:cNvPr>
          <p:cNvSpPr txBox="1"/>
          <p:nvPr/>
        </p:nvSpPr>
        <p:spPr>
          <a:xfrm>
            <a:off x="4937377" y="642901"/>
            <a:ext cx="3243112" cy="4976503"/>
          </a:xfrm>
          <a:prstGeom prst="rect">
            <a:avLst/>
          </a:prstGeom>
          <a:noFill/>
        </p:spPr>
        <p:txBody>
          <a:bodyPr wrap="square" rtlCol="0">
            <a:noAutofit/>
          </a:bodyPr>
          <a:lstStyle/>
          <a:p>
            <a:pPr defTabSz="548640">
              <a:spcAft>
                <a:spcPts val="1200"/>
              </a:spcAft>
            </a:pPr>
            <a:r>
              <a:rPr lang="en-US" sz="2400" b="1" dirty="0">
                <a:solidFill>
                  <a:schemeClr val="accent5"/>
                </a:solidFill>
                <a:cs typeface="Futura Medium" panose="020B0602020204020303" pitchFamily="34" charset="-79"/>
              </a:rPr>
              <a:t>Career pathways are a college pathway that connects students to the world of work</a:t>
            </a:r>
          </a:p>
          <a:p>
            <a:pPr defTabSz="548640">
              <a:spcAft>
                <a:spcPts val="1200"/>
              </a:spcAft>
            </a:pPr>
            <a:endParaRPr lang="en-US" sz="2400" b="1" dirty="0">
              <a:solidFill>
                <a:schemeClr val="accent5"/>
              </a:solidFill>
              <a:cs typeface="Futura Medium" panose="020B0602020204020303" pitchFamily="34" charset="-79"/>
            </a:endParaRPr>
          </a:p>
          <a:p>
            <a:pPr marL="171450" indent="-171450" defTabSz="548640">
              <a:spcAft>
                <a:spcPts val="1200"/>
              </a:spcAft>
              <a:buFont typeface="Arial" panose="020B0604020202020204" pitchFamily="34" charset="0"/>
              <a:buChar char="•"/>
            </a:pPr>
            <a:r>
              <a:rPr lang="en-US" sz="2400" dirty="0">
                <a:solidFill>
                  <a:schemeClr val="accent5"/>
                </a:solidFill>
                <a:cs typeface="Futura Medium" panose="020B0602020204020303" pitchFamily="34" charset="-79"/>
              </a:rPr>
              <a:t>Most pathway g</a:t>
            </a:r>
            <a:r>
              <a:rPr lang="en-US" sz="2400" kern="1200" dirty="0">
                <a:solidFill>
                  <a:schemeClr val="accent5"/>
                </a:solidFill>
                <a:cs typeface="Futura Medium" panose="020B0602020204020303" pitchFamily="34" charset="-79"/>
              </a:rPr>
              <a:t>raduates enroll in higher education</a:t>
            </a:r>
          </a:p>
          <a:p>
            <a:pPr marL="171450" indent="-171450" defTabSz="548640">
              <a:spcAft>
                <a:spcPts val="1200"/>
              </a:spcAft>
              <a:buFont typeface="Arial" panose="020B0604020202020204" pitchFamily="34" charset="0"/>
              <a:buChar char="•"/>
            </a:pPr>
            <a:r>
              <a:rPr lang="en-US" sz="2400" dirty="0">
                <a:solidFill>
                  <a:schemeClr val="accent5"/>
                </a:solidFill>
                <a:cs typeface="Futura Medium" panose="020B0602020204020303" pitchFamily="34" charset="-79"/>
              </a:rPr>
              <a:t>Most graduates enrolled in further education feel that their field of study is related to their high school pathway</a:t>
            </a:r>
            <a:endParaRPr lang="en-US" sz="2400" dirty="0">
              <a:solidFill>
                <a:schemeClr val="tx2">
                  <a:lumMod val="75000"/>
                  <a:lumOff val="25000"/>
                </a:schemeClr>
              </a:solidFill>
              <a:cs typeface="Futura Medium" panose="020B0602020204020303" pitchFamily="34" charset="-79"/>
            </a:endParaRPr>
          </a:p>
        </p:txBody>
      </p:sp>
      <p:sp>
        <p:nvSpPr>
          <p:cNvPr id="6" name="TextBox 5">
            <a:extLst>
              <a:ext uri="{FF2B5EF4-FFF2-40B4-BE49-F238E27FC236}">
                <a16:creationId xmlns:a16="http://schemas.microsoft.com/office/drawing/2014/main" id="{28BC8BE2-0C1C-247F-C430-ECA41C3768E9}"/>
              </a:ext>
            </a:extLst>
          </p:cNvPr>
          <p:cNvSpPr txBox="1"/>
          <p:nvPr/>
        </p:nvSpPr>
        <p:spPr>
          <a:xfrm>
            <a:off x="8531716" y="642901"/>
            <a:ext cx="3212220" cy="5508517"/>
          </a:xfrm>
          <a:prstGeom prst="rect">
            <a:avLst/>
          </a:prstGeom>
          <a:noFill/>
        </p:spPr>
        <p:txBody>
          <a:bodyPr wrap="square" rtlCol="0">
            <a:noAutofit/>
          </a:bodyPr>
          <a:lstStyle/>
          <a:p>
            <a:pPr defTabSz="548640">
              <a:spcAft>
                <a:spcPts val="1200"/>
              </a:spcAft>
            </a:pPr>
            <a:r>
              <a:rPr lang="en-US" sz="2400" b="1" dirty="0">
                <a:solidFill>
                  <a:schemeClr val="accent5"/>
                </a:solidFill>
                <a:cs typeface="Futura Medium" panose="020B0602020204020303" pitchFamily="34" charset="-79"/>
              </a:rPr>
              <a:t>Immersive work-based learning operates as a boost for college and career readiness</a:t>
            </a:r>
          </a:p>
          <a:p>
            <a:pPr defTabSz="548640">
              <a:spcAft>
                <a:spcPts val="1200"/>
              </a:spcAft>
            </a:pPr>
            <a:endParaRPr lang="en-US" sz="2400" b="1" dirty="0">
              <a:solidFill>
                <a:schemeClr val="accent5"/>
              </a:solidFill>
              <a:cs typeface="Futura Medium" panose="020B0602020204020303" pitchFamily="34" charset="-79"/>
            </a:endParaRPr>
          </a:p>
          <a:p>
            <a:pPr marL="342900" indent="-342900" defTabSz="548640">
              <a:spcAft>
                <a:spcPts val="1200"/>
              </a:spcAft>
              <a:buFont typeface="Arial" panose="020B0604020202020204" pitchFamily="34" charset="0"/>
              <a:buChar char="•"/>
            </a:pPr>
            <a:r>
              <a:rPr lang="en-US" sz="2400" dirty="0">
                <a:solidFill>
                  <a:schemeClr val="accent5"/>
                </a:solidFill>
                <a:cs typeface="Futura Medium" panose="020B0602020204020303" pitchFamily="34" charset="-79"/>
              </a:rPr>
              <a:t>The proportion of graduate who see a connection between their high school pathway and their post-graduation experiences is higher among WBL participants</a:t>
            </a:r>
          </a:p>
          <a:p>
            <a:pPr marL="342900" indent="-342900" defTabSz="548640">
              <a:spcAft>
                <a:spcPts val="1200"/>
              </a:spcAft>
              <a:buFont typeface="Arial" panose="020B0604020202020204" pitchFamily="34" charset="0"/>
              <a:buChar char="•"/>
            </a:pPr>
            <a:r>
              <a:rPr lang="en-US" sz="2400" dirty="0">
                <a:solidFill>
                  <a:schemeClr val="accent5"/>
                </a:solidFill>
                <a:cs typeface="Futura Medium" panose="020B0602020204020303" pitchFamily="34" charset="-79"/>
              </a:rPr>
              <a:t>Influences employment options</a:t>
            </a:r>
          </a:p>
          <a:p>
            <a:pPr marL="342900" indent="-342900" defTabSz="548640">
              <a:spcAft>
                <a:spcPts val="1200"/>
              </a:spcAft>
              <a:buFont typeface="Arial" panose="020B0604020202020204" pitchFamily="34" charset="0"/>
              <a:buChar char="•"/>
            </a:pPr>
            <a:r>
              <a:rPr lang="en-US" sz="2400" dirty="0">
                <a:solidFill>
                  <a:schemeClr val="accent5"/>
                </a:solidFill>
                <a:cs typeface="Futura Medium" panose="020B0602020204020303" pitchFamily="34" charset="-79"/>
              </a:rPr>
              <a:t>Provides connections to the  world of work that go beyond a specific field</a:t>
            </a:r>
          </a:p>
          <a:p>
            <a:pPr marL="171450" indent="-171450" defTabSz="548640">
              <a:spcAft>
                <a:spcPts val="1200"/>
              </a:spcAft>
              <a:buFont typeface="Arial" panose="020B0604020202020204" pitchFamily="34" charset="0"/>
              <a:buChar char="•"/>
            </a:pPr>
            <a:endParaRPr lang="en-US" sz="2000" b="1" kern="1200" dirty="0">
              <a:solidFill>
                <a:schemeClr val="accent5"/>
              </a:solidFill>
              <a:cs typeface="Futura Medium" panose="020B0602020204020303" pitchFamily="34" charset="-79"/>
            </a:endParaRPr>
          </a:p>
        </p:txBody>
      </p:sp>
      <p:sp>
        <p:nvSpPr>
          <p:cNvPr id="4" name="Oval 3">
            <a:extLst>
              <a:ext uri="{FF2B5EF4-FFF2-40B4-BE49-F238E27FC236}">
                <a16:creationId xmlns:a16="http://schemas.microsoft.com/office/drawing/2014/main" id="{E05C71A3-0EA2-5B42-D18C-E6E49D4572B3}"/>
              </a:ext>
            </a:extLst>
          </p:cNvPr>
          <p:cNvSpPr/>
          <p:nvPr/>
        </p:nvSpPr>
        <p:spPr>
          <a:xfrm>
            <a:off x="-3529426" y="-481313"/>
            <a:ext cx="8105964" cy="8414850"/>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1588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EFFC52-1D26-E130-F604-C246A49C8F97}"/>
              </a:ext>
            </a:extLst>
          </p:cNvPr>
          <p:cNvSpPr txBox="1"/>
          <p:nvPr/>
        </p:nvSpPr>
        <p:spPr>
          <a:xfrm>
            <a:off x="805286" y="1658799"/>
            <a:ext cx="9668750" cy="584327"/>
          </a:xfrm>
          <a:prstGeom prst="rect">
            <a:avLst/>
          </a:prstGeom>
          <a:noFill/>
        </p:spPr>
        <p:txBody>
          <a:bodyPr wrap="square">
            <a:spAutoFit/>
          </a:bodyPr>
          <a:lstStyle/>
          <a:p>
            <a:r>
              <a:rPr lang="en-US" sz="3197" b="1" dirty="0">
                <a:solidFill>
                  <a:srgbClr val="333333"/>
                </a:solidFill>
                <a:latin typeface="+mj-lt"/>
              </a:rPr>
              <a:t>Call to action: We need champions for cohort 3!</a:t>
            </a:r>
          </a:p>
        </p:txBody>
      </p:sp>
      <p:sp>
        <p:nvSpPr>
          <p:cNvPr id="2" name="TextBox 1">
            <a:extLst>
              <a:ext uri="{FF2B5EF4-FFF2-40B4-BE49-F238E27FC236}">
                <a16:creationId xmlns:a16="http://schemas.microsoft.com/office/drawing/2014/main" id="{4DDB6817-D71C-E590-BED3-8984BA762481}"/>
              </a:ext>
            </a:extLst>
          </p:cNvPr>
          <p:cNvSpPr txBox="1"/>
          <p:nvPr/>
        </p:nvSpPr>
        <p:spPr>
          <a:xfrm flipH="1">
            <a:off x="638272" y="3591098"/>
            <a:ext cx="4885231" cy="3964586"/>
          </a:xfrm>
          <a:prstGeom prst="rect">
            <a:avLst/>
          </a:prstGeom>
          <a:noFill/>
        </p:spPr>
        <p:txBody>
          <a:bodyPr wrap="square" rtlCol="0">
            <a:noAutofit/>
          </a:bodyPr>
          <a:lstStyle/>
          <a:p>
            <a:pPr marL="342557" indent="-342557">
              <a:spcBef>
                <a:spcPts val="1199"/>
              </a:spcBef>
              <a:buFont typeface="Arial" panose="020B0604020202020204" pitchFamily="34" charset="0"/>
              <a:buChar char="•"/>
            </a:pPr>
            <a:r>
              <a:rPr lang="en-US" sz="2398" dirty="0"/>
              <a:t>There’s still time to participate!</a:t>
            </a:r>
          </a:p>
          <a:p>
            <a:pPr marL="342557" indent="-342557">
              <a:spcBef>
                <a:spcPts val="1199"/>
              </a:spcBef>
              <a:buFont typeface="Arial" panose="020B0604020202020204" pitchFamily="34" charset="0"/>
              <a:buChar char="•"/>
            </a:pPr>
            <a:r>
              <a:rPr lang="en-US" sz="2398" dirty="0"/>
              <a:t>If you work for or with a school or district that might be interested in participating, get in touch!</a:t>
            </a:r>
          </a:p>
          <a:p>
            <a:endParaRPr lang="en-US" sz="2398" dirty="0"/>
          </a:p>
        </p:txBody>
      </p:sp>
      <p:sp>
        <p:nvSpPr>
          <p:cNvPr id="7" name="TextBox 6">
            <a:extLst>
              <a:ext uri="{FF2B5EF4-FFF2-40B4-BE49-F238E27FC236}">
                <a16:creationId xmlns:a16="http://schemas.microsoft.com/office/drawing/2014/main" id="{D3A07BD4-A48C-108C-1660-E8A98E02E425}"/>
              </a:ext>
            </a:extLst>
          </p:cNvPr>
          <p:cNvSpPr txBox="1"/>
          <p:nvPr/>
        </p:nvSpPr>
        <p:spPr>
          <a:xfrm>
            <a:off x="8856995" y="7284386"/>
            <a:ext cx="3261908" cy="542596"/>
          </a:xfrm>
          <a:prstGeom prst="rect">
            <a:avLst/>
          </a:prstGeom>
          <a:noFill/>
        </p:spPr>
        <p:txBody>
          <a:bodyPr wrap="square">
            <a:spAutoFit/>
          </a:bodyPr>
          <a:lstStyle/>
          <a:p>
            <a:pPr>
              <a:lnSpc>
                <a:spcPct val="107000"/>
              </a:lnSpc>
            </a:pPr>
            <a:r>
              <a:rPr lang="en-US" sz="1399" dirty="0">
                <a:solidFill>
                  <a:schemeClr val="bg1"/>
                </a:solidFill>
                <a:ea typeface="Calibri" panose="020F0502020204030204" pitchFamily="34" charset="0"/>
                <a:cs typeface="FrankRuehl" panose="020E0503060101010101" pitchFamily="34" charset="-79"/>
              </a:rPr>
              <a:t>Questions, technical issues, or concerns?  Reach us at: delawarepathways@rti.org</a:t>
            </a:r>
          </a:p>
        </p:txBody>
      </p:sp>
      <p:pic>
        <p:nvPicPr>
          <p:cNvPr id="9" name="Picture 8" descr="Qr code&#10;&#10;Description automatically generated">
            <a:extLst>
              <a:ext uri="{FF2B5EF4-FFF2-40B4-BE49-F238E27FC236}">
                <a16:creationId xmlns:a16="http://schemas.microsoft.com/office/drawing/2014/main" id="{A60C6302-02FB-F116-7BBB-484E125FC0A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02563" y="2879160"/>
            <a:ext cx="5908862" cy="4734942"/>
          </a:xfrm>
          <a:prstGeom prst="rect">
            <a:avLst/>
          </a:prstGeom>
        </p:spPr>
      </p:pic>
    </p:spTree>
    <p:extLst>
      <p:ext uri="{BB962C8B-B14F-4D97-AF65-F5344CB8AC3E}">
        <p14:creationId xmlns:p14="http://schemas.microsoft.com/office/powerpoint/2010/main" val="1657007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person writing in notebook while typing on a laptop">
            <a:extLst>
              <a:ext uri="{FF2B5EF4-FFF2-40B4-BE49-F238E27FC236}">
                <a16:creationId xmlns:a16="http://schemas.microsoft.com/office/drawing/2014/main" id="{2ABFA1A7-D954-4965-A165-B61133AF80A7}"/>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a:stretch/>
        </p:blipFill>
        <p:spPr>
          <a:xfrm>
            <a:off x="20" y="1119346"/>
            <a:ext cx="12179280" cy="6850855"/>
          </a:xfrm>
          <a:prstGeom prst="rect">
            <a:avLst/>
          </a:prstGeom>
          <a:noFill/>
        </p:spPr>
      </p:pic>
      <p:sp>
        <p:nvSpPr>
          <p:cNvPr id="2" name="Title 1">
            <a:extLst>
              <a:ext uri="{FF2B5EF4-FFF2-40B4-BE49-F238E27FC236}">
                <a16:creationId xmlns:a16="http://schemas.microsoft.com/office/drawing/2014/main" id="{8F94C223-313B-4D7E-B045-D0B720584AED}"/>
              </a:ext>
            </a:extLst>
          </p:cNvPr>
          <p:cNvSpPr>
            <a:spLocks noGrp="1"/>
          </p:cNvSpPr>
          <p:nvPr>
            <p:ph type="ctrTitle"/>
          </p:nvPr>
        </p:nvSpPr>
        <p:spPr>
          <a:xfrm>
            <a:off x="700094" y="1821140"/>
            <a:ext cx="6823162" cy="756382"/>
          </a:xfrm>
        </p:spPr>
        <p:txBody>
          <a:bodyPr anchor="t" anchorCtr="0">
            <a:noAutofit/>
          </a:bodyPr>
          <a:lstStyle/>
          <a:p>
            <a:pPr algn="l"/>
            <a:r>
              <a:rPr lang="en-US" sz="4396" dirty="0">
                <a:ln w="0"/>
                <a:effectLst>
                  <a:outerShdw blurRad="38100" dist="19050" dir="2700000" algn="tl" rotWithShape="0">
                    <a:schemeClr val="dk1">
                      <a:alpha val="40000"/>
                    </a:schemeClr>
                  </a:outerShdw>
                </a:effectLst>
                <a:latin typeface="+mn-lt"/>
                <a:cs typeface="FrankRuehl" panose="020E0503060101010101" pitchFamily="34" charset="-79"/>
              </a:rPr>
              <a:t>Thank you!</a:t>
            </a:r>
          </a:p>
        </p:txBody>
      </p:sp>
      <p:pic>
        <p:nvPicPr>
          <p:cNvPr id="11" name="Picture 10" descr="Logo, company name&#10;&#10;Description automatically generated">
            <a:extLst>
              <a:ext uri="{FF2B5EF4-FFF2-40B4-BE49-F238E27FC236}">
                <a16:creationId xmlns:a16="http://schemas.microsoft.com/office/drawing/2014/main" id="{6DE523A7-62D7-4DDE-A87A-B73DC6D4C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8529" y="3425110"/>
            <a:ext cx="2473648" cy="1855236"/>
          </a:xfrm>
          <a:prstGeom prst="rect">
            <a:avLst/>
          </a:prstGeom>
        </p:spPr>
      </p:pic>
      <p:pic>
        <p:nvPicPr>
          <p:cNvPr id="17" name="Picture 16" descr="Logo&#10;&#10;Description automatically generated">
            <a:extLst>
              <a:ext uri="{FF2B5EF4-FFF2-40B4-BE49-F238E27FC236}">
                <a16:creationId xmlns:a16="http://schemas.microsoft.com/office/drawing/2014/main" id="{90EF2D4F-BCCA-49CB-8265-63E148DF3C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3190" y="5167246"/>
            <a:ext cx="2964681" cy="1855236"/>
          </a:xfrm>
          <a:prstGeom prst="rect">
            <a:avLst/>
          </a:prstGeom>
        </p:spPr>
      </p:pic>
      <p:sp>
        <p:nvSpPr>
          <p:cNvPr id="6" name="Title 1">
            <a:extLst>
              <a:ext uri="{FF2B5EF4-FFF2-40B4-BE49-F238E27FC236}">
                <a16:creationId xmlns:a16="http://schemas.microsoft.com/office/drawing/2014/main" id="{E6C1B118-2981-2C1D-3485-DE0D6ADC7BF8}"/>
              </a:ext>
            </a:extLst>
          </p:cNvPr>
          <p:cNvSpPr txBox="1">
            <a:spLocks/>
          </p:cNvSpPr>
          <p:nvPr/>
        </p:nvSpPr>
        <p:spPr>
          <a:xfrm>
            <a:off x="700093" y="2855927"/>
            <a:ext cx="8945240" cy="1836637"/>
          </a:xfrm>
          <a:prstGeom prst="rect">
            <a:avLst/>
          </a:prstGeom>
        </p:spPr>
        <p:txBody>
          <a:bodyPr vert="horz" lIns="91345" tIns="45672" rIns="91345" bIns="45672"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398" b="1" dirty="0">
                <a:ln w="0"/>
                <a:latin typeface="+mn-lt"/>
                <a:cs typeface="FrankRuehl" panose="020E0503060101010101" pitchFamily="34" charset="-79"/>
              </a:rPr>
              <a:t>Sandra Staklis </a:t>
            </a:r>
          </a:p>
          <a:p>
            <a:pPr algn="l">
              <a:spcAft>
                <a:spcPts val="1199"/>
              </a:spcAft>
            </a:pPr>
            <a:r>
              <a:rPr lang="en-US" sz="2398" dirty="0">
                <a:ln w="0"/>
                <a:latin typeface="+mn-lt"/>
                <a:cs typeface="FrankRuehl" panose="020E0503060101010101" pitchFamily="34" charset="-79"/>
              </a:rPr>
              <a:t>sstaklis@rti.org</a:t>
            </a:r>
          </a:p>
          <a:p>
            <a:pPr algn="l">
              <a:spcBef>
                <a:spcPts val="1199"/>
              </a:spcBef>
            </a:pPr>
            <a:r>
              <a:rPr lang="en-US" sz="2398" b="1" dirty="0">
                <a:ln w="0"/>
                <a:latin typeface="+mn-lt"/>
                <a:cs typeface="FrankRuehl" panose="020E0503060101010101" pitchFamily="34" charset="-79"/>
              </a:rPr>
              <a:t>Natassia Rodriguez Ott </a:t>
            </a:r>
          </a:p>
          <a:p>
            <a:pPr algn="l">
              <a:spcAft>
                <a:spcPts val="1199"/>
              </a:spcAft>
            </a:pPr>
            <a:r>
              <a:rPr lang="en-US" sz="2398" dirty="0">
                <a:ln w="0"/>
                <a:latin typeface="+mn-lt"/>
                <a:cs typeface="FrankRuehl" panose="020E0503060101010101" pitchFamily="34" charset="-79"/>
              </a:rPr>
              <a:t>nott@rti.org</a:t>
            </a:r>
          </a:p>
          <a:p>
            <a:pPr algn="l"/>
            <a:endParaRPr lang="en-US" sz="2398" dirty="0">
              <a:ln w="0"/>
              <a:latin typeface="+mn-lt"/>
              <a:cs typeface="FrankRuehl" panose="020E0503060101010101" pitchFamily="34" charset="-79"/>
            </a:endParaRPr>
          </a:p>
          <a:p>
            <a:pPr algn="l"/>
            <a:r>
              <a:rPr lang="en-US" sz="2398" dirty="0">
                <a:latin typeface="Calibri (body)"/>
                <a:cs typeface="FrankRuehl" panose="020E0503060101010101" pitchFamily="34" charset="-79"/>
              </a:rPr>
              <a:t>delawarepathways@rti.org</a:t>
            </a:r>
          </a:p>
        </p:txBody>
      </p:sp>
      <p:sp>
        <p:nvSpPr>
          <p:cNvPr id="7" name="Title 1">
            <a:extLst>
              <a:ext uri="{FF2B5EF4-FFF2-40B4-BE49-F238E27FC236}">
                <a16:creationId xmlns:a16="http://schemas.microsoft.com/office/drawing/2014/main" id="{78014BBA-AA9C-138F-61FC-F1F1884988A8}"/>
              </a:ext>
            </a:extLst>
          </p:cNvPr>
          <p:cNvSpPr txBox="1">
            <a:spLocks/>
          </p:cNvSpPr>
          <p:nvPr/>
        </p:nvSpPr>
        <p:spPr>
          <a:xfrm>
            <a:off x="115090" y="7082022"/>
            <a:ext cx="10176882" cy="459159"/>
          </a:xfrm>
          <a:prstGeom prst="rect">
            <a:avLst/>
          </a:prstGeom>
        </p:spPr>
        <p:txBody>
          <a:bodyPr vert="horz" lIns="91345" tIns="45672" rIns="91345" bIns="45672"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398" b="1" dirty="0"/>
              <a:t>https://delawarepathways.org/the-delaware-pathways-student-outcomes-study/</a:t>
            </a:r>
          </a:p>
        </p:txBody>
      </p:sp>
      <p:pic>
        <p:nvPicPr>
          <p:cNvPr id="9" name="Picture 8" descr="Logo&#10;&#10;Description automatically generated">
            <a:extLst>
              <a:ext uri="{FF2B5EF4-FFF2-40B4-BE49-F238E27FC236}">
                <a16:creationId xmlns:a16="http://schemas.microsoft.com/office/drawing/2014/main" id="{83817909-9797-3BE0-37FB-4A7F6E925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8724" y="1164273"/>
            <a:ext cx="2826497" cy="2826497"/>
          </a:xfrm>
          <a:prstGeom prst="rect">
            <a:avLst/>
          </a:prstGeom>
        </p:spPr>
      </p:pic>
    </p:spTree>
    <p:extLst>
      <p:ext uri="{BB962C8B-B14F-4D97-AF65-F5344CB8AC3E}">
        <p14:creationId xmlns:p14="http://schemas.microsoft.com/office/powerpoint/2010/main" val="1425815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EA782B4-2B2E-BFF2-B0CA-D33A3AA607A1}"/>
              </a:ext>
            </a:extLst>
          </p:cNvPr>
          <p:cNvSpPr/>
          <p:nvPr/>
        </p:nvSpPr>
        <p:spPr>
          <a:xfrm>
            <a:off x="-2568035" y="-2759538"/>
            <a:ext cx="14653550" cy="146535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3033E9E-7C02-3DED-C85A-9F95EF435211}"/>
              </a:ext>
            </a:extLst>
          </p:cNvPr>
          <p:cNvSpPr/>
          <p:nvPr/>
        </p:nvSpPr>
        <p:spPr>
          <a:xfrm>
            <a:off x="-355971" y="11575"/>
            <a:ext cx="4832230" cy="91344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38E8B5-D285-D55D-0FA5-B8DDC8366712}"/>
              </a:ext>
            </a:extLst>
          </p:cNvPr>
          <p:cNvSpPr/>
          <p:nvPr/>
        </p:nvSpPr>
        <p:spPr>
          <a:xfrm>
            <a:off x="590310" y="-428263"/>
            <a:ext cx="3885950" cy="9574312"/>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lIns="365760" tIns="4846320" rIns="365760" bIns="365760" rtlCol="0" anchor="ctr"/>
          <a:lstStyle/>
          <a:p>
            <a:endParaRPr lang="en-US" sz="2000" spc="10" dirty="0">
              <a:solidFill>
                <a:schemeClr val="tx2"/>
              </a:solidFill>
              <a:latin typeface="Calibri" panose="020F0502020204030204" pitchFamily="34" charset="0"/>
              <a:cs typeface="Calibri" panose="020F0502020204030204" pitchFamily="34" charset="0"/>
            </a:endParaRPr>
          </a:p>
          <a:p>
            <a:endParaRPr lang="en-US" sz="2000" spc="10" dirty="0">
              <a:solidFill>
                <a:schemeClr val="tx2"/>
              </a:solidFill>
              <a:latin typeface="Calibri" panose="020F0502020204030204" pitchFamily="34" charset="0"/>
              <a:cs typeface="Calibri" panose="020F0502020204030204" pitchFamily="34" charset="0"/>
            </a:endParaRPr>
          </a:p>
          <a:p>
            <a:endParaRPr lang="en-US" sz="2000" spc="10" dirty="0">
              <a:solidFill>
                <a:schemeClr val="tx2"/>
              </a:solidFill>
              <a:latin typeface="Calibri" panose="020F0502020204030204" pitchFamily="34" charset="0"/>
              <a:cs typeface="Calibri" panose="020F0502020204030204" pitchFamily="34" charset="0"/>
            </a:endParaRPr>
          </a:p>
          <a:p>
            <a:r>
              <a:rPr lang="en-US" sz="2000" spc="10" dirty="0">
                <a:solidFill>
                  <a:schemeClr val="tx2"/>
                </a:solidFill>
                <a:latin typeface="Calibri" panose="020F0502020204030204" pitchFamily="34" charset="0"/>
                <a:cs typeface="Calibri" panose="020F0502020204030204" pitchFamily="34" charset="0"/>
              </a:rPr>
              <a:t>The Delaware Pathways Student Outcomes Study is a longitudinal study of high school graduates focusing on pathways in:</a:t>
            </a:r>
          </a:p>
          <a:p>
            <a:endParaRPr lang="en-US" sz="2000" spc="10" dirty="0">
              <a:solidFill>
                <a:schemeClr val="tx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spc="10" dirty="0">
                <a:solidFill>
                  <a:schemeClr val="tx2"/>
                </a:solidFill>
                <a:latin typeface="Calibri" panose="020F0502020204030204" pitchFamily="34" charset="0"/>
                <a:cs typeface="Calibri" panose="020F0502020204030204" pitchFamily="34" charset="0"/>
              </a:rPr>
              <a:t>Health sciences</a:t>
            </a:r>
          </a:p>
          <a:p>
            <a:pPr marL="342900" indent="-342900">
              <a:buFont typeface="Arial" panose="020B0604020202020204" pitchFamily="34" charset="0"/>
              <a:buChar char="•"/>
            </a:pPr>
            <a:r>
              <a:rPr lang="en-US" sz="2000" spc="10" dirty="0">
                <a:solidFill>
                  <a:schemeClr val="tx2"/>
                </a:solidFill>
                <a:latin typeface="Calibri" panose="020F0502020204030204" pitchFamily="34" charset="0"/>
                <a:cs typeface="Calibri" panose="020F0502020204030204" pitchFamily="34" charset="0"/>
              </a:rPr>
              <a:t>Information technology</a:t>
            </a:r>
          </a:p>
          <a:p>
            <a:pPr marL="342900" indent="-342900">
              <a:buFont typeface="Arial" panose="020B0604020202020204" pitchFamily="34" charset="0"/>
              <a:buChar char="•"/>
            </a:pPr>
            <a:r>
              <a:rPr lang="en-US" sz="2000" spc="10" dirty="0">
                <a:solidFill>
                  <a:schemeClr val="tx2"/>
                </a:solidFill>
                <a:latin typeface="Calibri" panose="020F0502020204030204" pitchFamily="34" charset="0"/>
                <a:cs typeface="Calibri" panose="020F0502020204030204" pitchFamily="34" charset="0"/>
              </a:rPr>
              <a:t>Education &amp; training</a:t>
            </a:r>
          </a:p>
          <a:p>
            <a:pPr marL="342900" indent="-342900">
              <a:buFont typeface="Arial" panose="020B0604020202020204" pitchFamily="34" charset="0"/>
              <a:buChar char="•"/>
            </a:pPr>
            <a:r>
              <a:rPr lang="en-US" sz="2000" spc="10" dirty="0">
                <a:solidFill>
                  <a:schemeClr val="tx2"/>
                </a:solidFill>
                <a:latin typeface="Calibri" panose="020F0502020204030204" pitchFamily="34" charset="0"/>
                <a:cs typeface="Calibri" panose="020F0502020204030204" pitchFamily="34" charset="0"/>
              </a:rPr>
              <a:t>Manufacturing</a:t>
            </a:r>
          </a:p>
          <a:p>
            <a:pPr marL="342900" indent="-342900">
              <a:buFont typeface="Arial" panose="020B0604020202020204" pitchFamily="34" charset="0"/>
              <a:buChar char="•"/>
            </a:pPr>
            <a:r>
              <a:rPr lang="en-US" sz="2000" spc="10" dirty="0">
                <a:solidFill>
                  <a:schemeClr val="tx2"/>
                </a:solidFill>
                <a:latin typeface="Calibri" panose="020F0502020204030204" pitchFamily="34" charset="0"/>
                <a:cs typeface="Calibri" panose="020F0502020204030204" pitchFamily="34" charset="0"/>
              </a:rPr>
              <a:t>Architecture &amp; construction</a:t>
            </a:r>
          </a:p>
          <a:p>
            <a:pPr>
              <a:lnSpc>
                <a:spcPts val="2660"/>
              </a:lnSpc>
            </a:pPr>
            <a:endParaRPr lang="en-US" dirty="0">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85756863-FCA4-3C3C-2DC1-8D4A8171FC65}"/>
              </a:ext>
            </a:extLst>
          </p:cNvPr>
          <p:cNvSpPr/>
          <p:nvPr/>
        </p:nvSpPr>
        <p:spPr>
          <a:xfrm>
            <a:off x="-950152" y="-1146550"/>
            <a:ext cx="5846715" cy="584671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8C1D558-4B5D-6EF0-6176-51508BDDDFC0}"/>
              </a:ext>
            </a:extLst>
          </p:cNvPr>
          <p:cNvSpPr txBox="1"/>
          <p:nvPr/>
        </p:nvSpPr>
        <p:spPr>
          <a:xfrm>
            <a:off x="5086406" y="1109907"/>
            <a:ext cx="4791920" cy="830997"/>
          </a:xfrm>
          <a:prstGeom prst="rect">
            <a:avLst/>
          </a:prstGeom>
          <a:noFill/>
        </p:spPr>
        <p:txBody>
          <a:bodyPr wrap="square" rtlCol="0">
            <a:spAutoFit/>
          </a:bodyPr>
          <a:lstStyle/>
          <a:p>
            <a:pPr algn="l"/>
            <a:r>
              <a:rPr lang="en-US" sz="4800" b="1" dirty="0">
                <a:latin typeface="DIN Alternate" panose="020B0500000000000000" pitchFamily="34" charset="77"/>
                <a:cs typeface="Futura" panose="020B0602020204020303" pitchFamily="34" charset="-79"/>
              </a:rPr>
              <a:t>Objectives…</a:t>
            </a:r>
          </a:p>
        </p:txBody>
      </p:sp>
      <p:sp>
        <p:nvSpPr>
          <p:cNvPr id="12" name="TextBox 11">
            <a:extLst>
              <a:ext uri="{FF2B5EF4-FFF2-40B4-BE49-F238E27FC236}">
                <a16:creationId xmlns:a16="http://schemas.microsoft.com/office/drawing/2014/main" id="{C3DF7506-AF3E-846D-9AD9-8FB56D628AED}"/>
              </a:ext>
            </a:extLst>
          </p:cNvPr>
          <p:cNvSpPr txBox="1"/>
          <p:nvPr/>
        </p:nvSpPr>
        <p:spPr>
          <a:xfrm>
            <a:off x="5086405" y="2348230"/>
            <a:ext cx="6493415" cy="461665"/>
          </a:xfrm>
          <a:prstGeom prst="rect">
            <a:avLst/>
          </a:prstGeom>
          <a:noFill/>
        </p:spPr>
        <p:txBody>
          <a:bodyPr wrap="square" rtlCol="0">
            <a:spAutoFit/>
          </a:bodyPr>
          <a:lstStyle/>
          <a:p>
            <a:pPr lvl="0"/>
            <a:r>
              <a:rPr lang="en-US" sz="2400" b="1" dirty="0">
                <a:solidFill>
                  <a:schemeClr val="accent4"/>
                </a:solidFill>
                <a:latin typeface="Futura" panose="020B0602020204020303" pitchFamily="34" charset="-79"/>
                <a:cs typeface="Futura" panose="020B0602020204020303" pitchFamily="34" charset="-79"/>
              </a:rPr>
              <a:t>SUPPORT PROGRAM IMPROVEMENTS</a:t>
            </a:r>
          </a:p>
        </p:txBody>
      </p:sp>
      <p:sp>
        <p:nvSpPr>
          <p:cNvPr id="14" name="TextBox 13">
            <a:extLst>
              <a:ext uri="{FF2B5EF4-FFF2-40B4-BE49-F238E27FC236}">
                <a16:creationId xmlns:a16="http://schemas.microsoft.com/office/drawing/2014/main" id="{1BC627A0-F4FB-804D-52EA-6625EB947158}"/>
              </a:ext>
            </a:extLst>
          </p:cNvPr>
          <p:cNvSpPr txBox="1"/>
          <p:nvPr/>
        </p:nvSpPr>
        <p:spPr>
          <a:xfrm>
            <a:off x="5120826" y="3223454"/>
            <a:ext cx="6493414" cy="461665"/>
          </a:xfrm>
          <a:prstGeom prst="rect">
            <a:avLst/>
          </a:prstGeom>
          <a:noFill/>
        </p:spPr>
        <p:txBody>
          <a:bodyPr wrap="square" rtlCol="0">
            <a:spAutoFit/>
          </a:bodyPr>
          <a:lstStyle/>
          <a:p>
            <a:pPr algn="l"/>
            <a:r>
              <a:rPr lang="en-US" sz="2400" b="1" dirty="0">
                <a:solidFill>
                  <a:schemeClr val="accent4"/>
                </a:solidFill>
                <a:latin typeface="Futura" panose="020B0602020204020303" pitchFamily="34" charset="-79"/>
                <a:cs typeface="Futura" panose="020B0602020204020303" pitchFamily="34" charset="-79"/>
              </a:rPr>
              <a:t>DOCUMENT PROGRAM OUTCOMES</a:t>
            </a:r>
          </a:p>
        </p:txBody>
      </p:sp>
      <p:sp>
        <p:nvSpPr>
          <p:cNvPr id="16" name="TextBox 15">
            <a:extLst>
              <a:ext uri="{FF2B5EF4-FFF2-40B4-BE49-F238E27FC236}">
                <a16:creationId xmlns:a16="http://schemas.microsoft.com/office/drawing/2014/main" id="{A9EA0643-12DF-894D-4CFE-52E9A1F72B5C}"/>
              </a:ext>
            </a:extLst>
          </p:cNvPr>
          <p:cNvSpPr txBox="1"/>
          <p:nvPr/>
        </p:nvSpPr>
        <p:spPr>
          <a:xfrm>
            <a:off x="5120826" y="4117147"/>
            <a:ext cx="5801436" cy="461665"/>
          </a:xfrm>
          <a:prstGeom prst="rect">
            <a:avLst/>
          </a:prstGeom>
          <a:noFill/>
        </p:spPr>
        <p:txBody>
          <a:bodyPr wrap="square" rtlCol="0">
            <a:spAutoFit/>
          </a:bodyPr>
          <a:lstStyle/>
          <a:p>
            <a:pPr algn="l"/>
            <a:r>
              <a:rPr lang="en-US" sz="2400" b="1" dirty="0">
                <a:solidFill>
                  <a:schemeClr val="accent4"/>
                </a:solidFill>
                <a:latin typeface="Futura" panose="020B0602020204020303" pitchFamily="34" charset="-79"/>
                <a:cs typeface="Futura" panose="020B0602020204020303" pitchFamily="34" charset="-79"/>
              </a:rPr>
              <a:t>MEET LEGISLATIVE REQUIREMENTS</a:t>
            </a:r>
          </a:p>
        </p:txBody>
      </p:sp>
      <p:sp>
        <p:nvSpPr>
          <p:cNvPr id="20" name="TextBox 19">
            <a:extLst>
              <a:ext uri="{FF2B5EF4-FFF2-40B4-BE49-F238E27FC236}">
                <a16:creationId xmlns:a16="http://schemas.microsoft.com/office/drawing/2014/main" id="{B50B8E8B-C1E5-55CA-ED1B-2240C6965962}"/>
              </a:ext>
            </a:extLst>
          </p:cNvPr>
          <p:cNvSpPr txBox="1"/>
          <p:nvPr/>
        </p:nvSpPr>
        <p:spPr>
          <a:xfrm>
            <a:off x="5422540" y="4596228"/>
            <a:ext cx="4676749" cy="1015663"/>
          </a:xfrm>
          <a:prstGeom prst="rect">
            <a:avLst/>
          </a:prstGeom>
          <a:noFill/>
        </p:spPr>
        <p:txBody>
          <a:bodyPr wrap="square" rtlCol="0">
            <a:spAutoFit/>
          </a:bodyPr>
          <a:lstStyle/>
          <a:p>
            <a:pPr lvl="0"/>
            <a:r>
              <a:rPr lang="en-US" sz="1400" spc="10" dirty="0">
                <a:solidFill>
                  <a:schemeClr val="accent5"/>
                </a:solidFill>
                <a:latin typeface="Futura Medium" panose="020B0602020204020303" pitchFamily="34" charset="-79"/>
                <a:cs typeface="Futura Medium" panose="020B0602020204020303" pitchFamily="34" charset="-79"/>
              </a:rPr>
              <a:t>An annual study of high school student outcomes is required by the Delaware Code </a:t>
            </a:r>
            <a:r>
              <a:rPr lang="en-US" sz="1400" spc="10" dirty="0">
                <a:solidFill>
                  <a:schemeClr val="accent2"/>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Title 14, Chapter 1, Subchapter III, Section 156 </a:t>
            </a:r>
            <a:endParaRPr lang="en-US" sz="1400" spc="10" dirty="0">
              <a:solidFill>
                <a:schemeClr val="accent2"/>
              </a:solidFill>
              <a:latin typeface="Futura Medium" panose="020B0602020204020303" pitchFamily="34" charset="-79"/>
              <a:cs typeface="Futura Medium" panose="020B0602020204020303" pitchFamily="34" charset="-79"/>
            </a:endParaRPr>
          </a:p>
          <a:p>
            <a:pPr algn="l"/>
            <a:endParaRPr lang="en-US" dirty="0">
              <a:latin typeface="Arial Narrow" panose="020B0606020202030204" pitchFamily="34" charset="0"/>
            </a:endParaRPr>
          </a:p>
        </p:txBody>
      </p:sp>
      <p:sp>
        <p:nvSpPr>
          <p:cNvPr id="2" name="Title 1">
            <a:extLst>
              <a:ext uri="{FF2B5EF4-FFF2-40B4-BE49-F238E27FC236}">
                <a16:creationId xmlns:a16="http://schemas.microsoft.com/office/drawing/2014/main" id="{BF05AFE8-21CA-F826-9592-689310238731}"/>
              </a:ext>
            </a:extLst>
          </p:cNvPr>
          <p:cNvSpPr txBox="1">
            <a:spLocks/>
          </p:cNvSpPr>
          <p:nvPr/>
        </p:nvSpPr>
        <p:spPr>
          <a:xfrm>
            <a:off x="288596" y="870337"/>
            <a:ext cx="4187663" cy="2336689"/>
          </a:xfrm>
          <a:prstGeom prst="rect">
            <a:avLst/>
          </a:prstGeom>
          <a:solidFill>
            <a:schemeClr val="accent1">
              <a:alpha val="0"/>
            </a:schemeClr>
          </a:solidFill>
        </p:spPr>
        <p:txBody>
          <a:bodyPr lIns="640080" tIns="457200" rIns="548640" bIns="274320">
            <a:noAutofit/>
          </a:bodyPr>
          <a:lstStyle>
            <a:lvl1pPr algn="l" defTabSz="1217889" rtl="0" eaLnBrk="1" latinLnBrk="0" hangingPunct="1">
              <a:lnSpc>
                <a:spcPct val="90000"/>
              </a:lnSpc>
              <a:spcBef>
                <a:spcPct val="0"/>
              </a:spcBef>
              <a:buNone/>
              <a:defRPr sz="5860" kern="1200">
                <a:solidFill>
                  <a:schemeClr val="tx1">
                    <a:lumMod val="75000"/>
                  </a:schemeClr>
                </a:solidFill>
                <a:latin typeface="Arial Black" panose="020B0A04020102020204" pitchFamily="34" charset="0"/>
                <a:ea typeface="+mj-ea"/>
                <a:cs typeface="+mj-cs"/>
              </a:defRPr>
            </a:lvl1pPr>
          </a:lstStyle>
          <a:p>
            <a:r>
              <a:rPr lang="en-US" sz="4400" b="1" dirty="0">
                <a:solidFill>
                  <a:schemeClr val="bg1"/>
                </a:solidFill>
                <a:latin typeface="DIN Alternate" panose="020B0500000000000000" pitchFamily="34" charset="77"/>
              </a:rPr>
              <a:t>About the study</a:t>
            </a:r>
          </a:p>
        </p:txBody>
      </p:sp>
    </p:spTree>
    <p:extLst>
      <p:ext uri="{BB962C8B-B14F-4D97-AF65-F5344CB8AC3E}">
        <p14:creationId xmlns:p14="http://schemas.microsoft.com/office/powerpoint/2010/main" val="1533822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648214A-FCF6-62BD-1F1B-98A4CB1C7109}"/>
              </a:ext>
            </a:extLst>
          </p:cNvPr>
          <p:cNvSpPr/>
          <p:nvPr/>
        </p:nvSpPr>
        <p:spPr>
          <a:xfrm>
            <a:off x="-3801460" y="-2963651"/>
            <a:ext cx="7714234" cy="11043621"/>
          </a:xfrm>
          <a:prstGeom prst="ellipse">
            <a:avLst/>
          </a:prstGeom>
          <a:solidFill>
            <a:schemeClr val="accent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Title 1">
            <a:extLst>
              <a:ext uri="{FF2B5EF4-FFF2-40B4-BE49-F238E27FC236}">
                <a16:creationId xmlns:a16="http://schemas.microsoft.com/office/drawing/2014/main" id="{F6CCCC3B-A79B-1CCB-47D3-099488654F6E}"/>
              </a:ext>
            </a:extLst>
          </p:cNvPr>
          <p:cNvSpPr txBox="1">
            <a:spLocks/>
          </p:cNvSpPr>
          <p:nvPr/>
        </p:nvSpPr>
        <p:spPr>
          <a:xfrm>
            <a:off x="421762" y="1395980"/>
            <a:ext cx="3574137"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ts val="600"/>
              </a:spcAft>
            </a:pPr>
            <a:r>
              <a:rPr lang="en-US" sz="4800" b="1" dirty="0">
                <a:solidFill>
                  <a:schemeClr val="bg1"/>
                </a:solidFill>
                <a:latin typeface="DIN Alternate" panose="020B0500000000000000" pitchFamily="34" charset="77"/>
                <a:ea typeface="+mn-ea"/>
                <a:cs typeface="Futura Medium" panose="020B0602020204020303" pitchFamily="34" charset="-79"/>
              </a:rPr>
              <a:t>What is included in   a career pathway?</a:t>
            </a:r>
            <a:endParaRPr lang="en-US" sz="4800" b="1" dirty="0">
              <a:solidFill>
                <a:schemeClr val="bg1"/>
              </a:solidFill>
              <a:latin typeface="Futura Medium" panose="020B0602020204020303" pitchFamily="34" charset="-79"/>
              <a:ea typeface="+mn-ea"/>
              <a:cs typeface="Futura Medium" panose="020B0602020204020303" pitchFamily="34" charset="-79"/>
            </a:endParaRPr>
          </a:p>
        </p:txBody>
      </p:sp>
      <p:sp>
        <p:nvSpPr>
          <p:cNvPr id="2" name="TextBox 1">
            <a:extLst>
              <a:ext uri="{FF2B5EF4-FFF2-40B4-BE49-F238E27FC236}">
                <a16:creationId xmlns:a16="http://schemas.microsoft.com/office/drawing/2014/main" id="{98BA68CF-EB44-6502-3E44-10241BB333F5}"/>
              </a:ext>
            </a:extLst>
          </p:cNvPr>
          <p:cNvSpPr txBox="1"/>
          <p:nvPr/>
        </p:nvSpPr>
        <p:spPr>
          <a:xfrm>
            <a:off x="4896441" y="1395980"/>
            <a:ext cx="6047581" cy="5029582"/>
          </a:xfrm>
          <a:prstGeom prst="rect">
            <a:avLst/>
          </a:prstGeom>
          <a:noFill/>
        </p:spPr>
        <p:txBody>
          <a:bodyPr wrap="square" rtlCol="0">
            <a:spAutoFit/>
          </a:bodyPr>
          <a:lstStyle/>
          <a:p>
            <a:pPr marL="457200" indent="-457200">
              <a:spcAft>
                <a:spcPts val="3000"/>
              </a:spcAft>
              <a:buClr>
                <a:schemeClr val="accent4"/>
              </a:buClr>
              <a:buFont typeface="Wingdings" pitchFamily="2" charset="2"/>
              <a:buChar char="ü"/>
            </a:pPr>
            <a:r>
              <a:rPr lang="en-US" sz="2800" b="1" dirty="0">
                <a:solidFill>
                  <a:schemeClr val="accent4"/>
                </a:solidFill>
                <a:latin typeface="Calibri" panose="020F0502020204030204" pitchFamily="34" charset="0"/>
                <a:cs typeface="Calibri" panose="020F0502020204030204" pitchFamily="34" charset="0"/>
              </a:rPr>
              <a:t>a sequence of courses</a:t>
            </a:r>
            <a:br>
              <a:rPr lang="en-US" sz="2800" b="1" dirty="0">
                <a:solidFill>
                  <a:schemeClr val="accent4"/>
                </a:solidFill>
                <a:latin typeface="Calibri" panose="020F0502020204030204" pitchFamily="34" charset="0"/>
                <a:cs typeface="Calibri" panose="020F0502020204030204" pitchFamily="34" charset="0"/>
              </a:rPr>
            </a:br>
            <a:endParaRPr lang="en-US" sz="1600" dirty="0">
              <a:solidFill>
                <a:schemeClr val="accent5"/>
              </a:solidFill>
              <a:latin typeface="Calibri" panose="020F0502020204030204" pitchFamily="34" charset="0"/>
              <a:cs typeface="Calibri" panose="020F0502020204030204" pitchFamily="34" charset="0"/>
            </a:endParaRPr>
          </a:p>
          <a:p>
            <a:pPr marL="457200" indent="-457200">
              <a:spcAft>
                <a:spcPts val="3000"/>
              </a:spcAft>
              <a:buFont typeface="Wingdings" pitchFamily="2" charset="2"/>
              <a:buChar char="ü"/>
            </a:pPr>
            <a:r>
              <a:rPr lang="en-US" sz="2800" b="1" dirty="0">
                <a:solidFill>
                  <a:schemeClr val="accent4"/>
                </a:solidFill>
                <a:latin typeface="Calibri" panose="020F0502020204030204" pitchFamily="34" charset="0"/>
                <a:cs typeface="Calibri" panose="020F0502020204030204" pitchFamily="34" charset="0"/>
              </a:rPr>
              <a:t>an opportunity for earning college credits and credentials</a:t>
            </a:r>
            <a:br>
              <a:rPr lang="en-US" sz="2800" b="1" dirty="0">
                <a:solidFill>
                  <a:schemeClr val="accent4"/>
                </a:solidFill>
                <a:latin typeface="Calibri" panose="020F0502020204030204" pitchFamily="34" charset="0"/>
                <a:cs typeface="Calibri" panose="020F0502020204030204" pitchFamily="34" charset="0"/>
              </a:rPr>
            </a:br>
            <a:endParaRPr lang="en-US" sz="1600" dirty="0">
              <a:solidFill>
                <a:schemeClr val="accent5"/>
              </a:solidFill>
              <a:latin typeface="Calibri" panose="020F0502020204030204" pitchFamily="34" charset="0"/>
              <a:cs typeface="Calibri" panose="020F0502020204030204" pitchFamily="34" charset="0"/>
            </a:endParaRPr>
          </a:p>
          <a:p>
            <a:pPr marL="457200" indent="-457200">
              <a:lnSpc>
                <a:spcPts val="2540"/>
              </a:lnSpc>
              <a:spcAft>
                <a:spcPts val="600"/>
              </a:spcAft>
              <a:buFont typeface="Wingdings" pitchFamily="2" charset="2"/>
              <a:buChar char="ü"/>
            </a:pPr>
            <a:r>
              <a:rPr lang="en-US" sz="2800" b="1" dirty="0">
                <a:solidFill>
                  <a:schemeClr val="accent4"/>
                </a:solidFill>
                <a:latin typeface="Calibri" panose="020F0502020204030204" pitchFamily="34" charset="0"/>
                <a:cs typeface="Calibri" panose="020F0502020204030204" pitchFamily="34" charset="0"/>
              </a:rPr>
              <a:t>work-based learning</a:t>
            </a:r>
            <a:endParaRPr lang="en-US" sz="1600" dirty="0">
              <a:solidFill>
                <a:schemeClr val="accent5"/>
              </a:solidFill>
              <a:latin typeface="Calibri" panose="020F0502020204030204" pitchFamily="34" charset="0"/>
              <a:cs typeface="Calibri" panose="020F0502020204030204" pitchFamily="34" charset="0"/>
            </a:endParaRPr>
          </a:p>
          <a:p>
            <a:pPr lvl="1">
              <a:spcAft>
                <a:spcPts val="3000"/>
              </a:spcAft>
            </a:pPr>
            <a:r>
              <a:rPr lang="en-US" sz="1600" dirty="0">
                <a:solidFill>
                  <a:schemeClr val="accent5"/>
                </a:solidFill>
                <a:latin typeface="Calibri" panose="020F0502020204030204" pitchFamily="34" charset="0"/>
                <a:cs typeface="Calibri" panose="020F0502020204030204" pitchFamily="34" charset="0"/>
              </a:rPr>
              <a:t>This report focuses on immersive experiences, such as internships or co-ops, that range from a few hours per week to full time, typically over weeks or months.</a:t>
            </a:r>
            <a:endParaRPr lang="en-US" sz="1600" b="1" dirty="0">
              <a:solidFill>
                <a:schemeClr val="accent5"/>
              </a:solidFill>
              <a:latin typeface="Calibri" panose="020F0502020204030204" pitchFamily="34" charset="0"/>
              <a:cs typeface="Calibri" panose="020F0502020204030204" pitchFamily="34" charset="0"/>
            </a:endParaRPr>
          </a:p>
          <a:p>
            <a:pPr marL="457200" indent="-457200">
              <a:spcAft>
                <a:spcPts val="3000"/>
              </a:spcAft>
              <a:buFont typeface="Wingdings" pitchFamily="2" charset="2"/>
              <a:buChar char="ü"/>
            </a:pPr>
            <a:r>
              <a:rPr lang="en-US" sz="2800" b="1" dirty="0">
                <a:solidFill>
                  <a:schemeClr val="accent4"/>
                </a:solidFill>
                <a:latin typeface="Calibri" panose="020F0502020204030204" pitchFamily="34" charset="0"/>
                <a:cs typeface="Calibri" panose="020F0502020204030204" pitchFamily="34" charset="0"/>
              </a:rPr>
              <a:t>offered in most Delaware public high schools</a:t>
            </a:r>
            <a:r>
              <a:rPr lang="en-US" sz="2800" dirty="0">
                <a:solidFill>
                  <a:schemeClr val="accent4"/>
                </a:solidFill>
                <a:latin typeface="Calibri" panose="020F0502020204030204" pitchFamily="34" charset="0"/>
                <a:cs typeface="Calibri" panose="020F0502020204030204" pitchFamily="34" charset="0"/>
              </a:rPr>
              <a:t> </a:t>
            </a:r>
            <a:endParaRPr lang="en-US" sz="1600" dirty="0">
              <a:solidFill>
                <a:schemeClr val="accent5"/>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EDAC6FB-F21F-FABB-1668-C2F3D3A7BDAB}"/>
              </a:ext>
            </a:extLst>
          </p:cNvPr>
          <p:cNvSpPr txBox="1"/>
          <p:nvPr/>
        </p:nvSpPr>
        <p:spPr>
          <a:xfrm>
            <a:off x="4896441" y="8079970"/>
            <a:ext cx="6751576" cy="707886"/>
          </a:xfrm>
          <a:prstGeom prst="rect">
            <a:avLst/>
          </a:prstGeom>
          <a:noFill/>
        </p:spPr>
        <p:txBody>
          <a:bodyPr wrap="square" rtlCol="0">
            <a:spAutoFit/>
          </a:bodyPr>
          <a:lstStyle/>
          <a:p>
            <a:r>
              <a:rPr lang="en-US" sz="2000" dirty="0">
                <a:solidFill>
                  <a:schemeClr val="tx1"/>
                </a:solidFill>
                <a:latin typeface="Calibri" panose="020F0502020204030204" pitchFamily="34" charset="0"/>
                <a:cs typeface="Calibri" panose="020F0502020204030204" pitchFamily="34" charset="0"/>
              </a:rPr>
              <a:t>For more information, visit: </a:t>
            </a:r>
          </a:p>
          <a:p>
            <a:r>
              <a:rPr lang="en-US" sz="2000" dirty="0">
                <a:solidFill>
                  <a:schemeClr val="tx1"/>
                </a:solidFill>
                <a:latin typeface="Calibri" panose="020F0502020204030204" pitchFamily="34" charset="0"/>
                <a:cs typeface="Calibri" panose="020F0502020204030204" pitchFamily="34" charset="0"/>
              </a:rPr>
              <a:t>https://delawarepathways.org/pathways-programs/</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3703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6121033-2881-4744-D784-0CAA5911FB77}"/>
              </a:ext>
            </a:extLst>
          </p:cNvPr>
          <p:cNvSpPr/>
          <p:nvPr/>
        </p:nvSpPr>
        <p:spPr>
          <a:xfrm>
            <a:off x="-249187" y="-2090686"/>
            <a:ext cx="6409148" cy="6409148"/>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857C3AB-4BAD-3526-5B3E-80D4D8DE5E5E}"/>
              </a:ext>
            </a:extLst>
          </p:cNvPr>
          <p:cNvSpPr txBox="1">
            <a:spLocks/>
          </p:cNvSpPr>
          <p:nvPr/>
        </p:nvSpPr>
        <p:spPr>
          <a:xfrm>
            <a:off x="39409" y="234191"/>
            <a:ext cx="6120552" cy="4255034"/>
          </a:xfrm>
          <a:prstGeom prst="rect">
            <a:avLst/>
          </a:prstGeom>
          <a:solidFill>
            <a:schemeClr val="accent1">
              <a:alpha val="0"/>
            </a:schemeClr>
          </a:solidFill>
        </p:spPr>
        <p:txBody>
          <a:bodyPr lIns="640080" tIns="457200" rIns="548640" bIns="274320">
            <a:noAutofit/>
          </a:bodyPr>
          <a:lstStyle>
            <a:lvl1pPr algn="l" defTabSz="1217889" rtl="0" eaLnBrk="1" latinLnBrk="0" hangingPunct="1">
              <a:lnSpc>
                <a:spcPct val="90000"/>
              </a:lnSpc>
              <a:spcBef>
                <a:spcPct val="0"/>
              </a:spcBef>
              <a:buNone/>
              <a:defRPr sz="5860" kern="1200">
                <a:solidFill>
                  <a:schemeClr val="tx1">
                    <a:lumMod val="75000"/>
                  </a:schemeClr>
                </a:solidFill>
                <a:latin typeface="Arial Black" panose="020B0A04020102020204" pitchFamily="34" charset="0"/>
                <a:ea typeface="+mj-ea"/>
                <a:cs typeface="+mj-cs"/>
              </a:defRPr>
            </a:lvl1pPr>
          </a:lstStyle>
          <a:p>
            <a:pPr>
              <a:lnSpc>
                <a:spcPts val="4760"/>
              </a:lnSpc>
            </a:pPr>
            <a:r>
              <a:rPr lang="en-US" sz="2000" b="1" dirty="0">
                <a:solidFill>
                  <a:schemeClr val="bg1"/>
                </a:solidFill>
                <a:latin typeface="FUTURA MEDIUM" panose="020B0602020204020303" pitchFamily="34" charset="-79"/>
                <a:cs typeface="FUTURA MEDIUM" panose="020B0602020204020303" pitchFamily="34" charset="-79"/>
              </a:rPr>
              <a:t>An overview of our  </a:t>
            </a:r>
            <a:r>
              <a:rPr lang="en-US" sz="3800" b="1" dirty="0">
                <a:solidFill>
                  <a:schemeClr val="bg1"/>
                </a:solidFill>
                <a:latin typeface="DIN Alternate" panose="020B0500000000000000" pitchFamily="34" charset="77"/>
              </a:rPr>
              <a:t>DATA COLLECTION PROCESS</a:t>
            </a:r>
          </a:p>
        </p:txBody>
      </p:sp>
      <p:graphicFrame>
        <p:nvGraphicFramePr>
          <p:cNvPr id="8" name="Diagram 7">
            <a:extLst>
              <a:ext uri="{FF2B5EF4-FFF2-40B4-BE49-F238E27FC236}">
                <a16:creationId xmlns:a16="http://schemas.microsoft.com/office/drawing/2014/main" id="{F5383722-94D6-6F0F-7A78-BF44613EF091}"/>
              </a:ext>
            </a:extLst>
          </p:cNvPr>
          <p:cNvGraphicFramePr/>
          <p:nvPr>
            <p:extLst>
              <p:ext uri="{D42A27DB-BD31-4B8C-83A1-F6EECF244321}">
                <p14:modId xmlns:p14="http://schemas.microsoft.com/office/powerpoint/2010/main" val="2919411105"/>
              </p:ext>
            </p:extLst>
          </p:nvPr>
        </p:nvGraphicFramePr>
        <p:xfrm>
          <a:off x="437169" y="3658450"/>
          <a:ext cx="11382031" cy="436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L-Shape 9">
            <a:extLst>
              <a:ext uri="{FF2B5EF4-FFF2-40B4-BE49-F238E27FC236}">
                <a16:creationId xmlns:a16="http://schemas.microsoft.com/office/drawing/2014/main" id="{1853516E-FE96-24F4-0780-2052459D4B94}"/>
              </a:ext>
            </a:extLst>
          </p:cNvPr>
          <p:cNvSpPr>
            <a:spLocks/>
          </p:cNvSpPr>
          <p:nvPr/>
        </p:nvSpPr>
        <p:spPr>
          <a:xfrm rot="13339226">
            <a:off x="182872" y="3058959"/>
            <a:ext cx="1817960" cy="1845640"/>
          </a:xfrm>
          <a:prstGeom prst="corner">
            <a:avLst/>
          </a:prstGeom>
          <a:blipFill dpi="0" rotWithShape="0">
            <a:blip r:embed="rId8"/>
            <a:srcRect/>
            <a:tile tx="444500" ty="-203200" sx="100000" sy="100000" flip="none" algn="b"/>
          </a:blip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Shape 11">
            <a:extLst>
              <a:ext uri="{FF2B5EF4-FFF2-40B4-BE49-F238E27FC236}">
                <a16:creationId xmlns:a16="http://schemas.microsoft.com/office/drawing/2014/main" id="{5F383DB1-04E1-00CB-CB07-B0DFD9F56CC0}"/>
              </a:ext>
            </a:extLst>
          </p:cNvPr>
          <p:cNvSpPr>
            <a:spLocks/>
          </p:cNvSpPr>
          <p:nvPr/>
        </p:nvSpPr>
        <p:spPr>
          <a:xfrm rot="13339226">
            <a:off x="2035559" y="3087604"/>
            <a:ext cx="1817960" cy="1845640"/>
          </a:xfrm>
          <a:prstGeom prst="corner">
            <a:avLst/>
          </a:prstGeom>
          <a:blipFill dpi="0" rotWithShape="0">
            <a:blip r:embed="rId9"/>
            <a:srcRect/>
            <a:tile tx="-438150" ty="374650" sx="70000" sy="70000" flip="none" algn="b"/>
          </a:blip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3">
            <a:extLst>
              <a:ext uri="{FF2B5EF4-FFF2-40B4-BE49-F238E27FC236}">
                <a16:creationId xmlns:a16="http://schemas.microsoft.com/office/drawing/2014/main" id="{DFC8F664-87B6-134A-D11B-705651B990C0}"/>
              </a:ext>
            </a:extLst>
          </p:cNvPr>
          <p:cNvSpPr>
            <a:spLocks/>
          </p:cNvSpPr>
          <p:nvPr/>
        </p:nvSpPr>
        <p:spPr>
          <a:xfrm rot="13339226">
            <a:off x="3888246" y="3058959"/>
            <a:ext cx="1817960" cy="1845640"/>
          </a:xfrm>
          <a:prstGeom prst="corner">
            <a:avLst/>
          </a:prstGeom>
          <a:blipFill dpi="0" rotWithShape="0">
            <a:blip r:embed="rId10"/>
            <a:srcRect/>
            <a:tile tx="-768350" ty="374650" sx="70000" sy="70000" flip="none" algn="b"/>
          </a:blip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Shape 19">
            <a:extLst>
              <a:ext uri="{FF2B5EF4-FFF2-40B4-BE49-F238E27FC236}">
                <a16:creationId xmlns:a16="http://schemas.microsoft.com/office/drawing/2014/main" id="{8C130E99-39FE-8309-DD15-2EF8B530CA7F}"/>
              </a:ext>
            </a:extLst>
          </p:cNvPr>
          <p:cNvSpPr>
            <a:spLocks/>
          </p:cNvSpPr>
          <p:nvPr/>
        </p:nvSpPr>
        <p:spPr>
          <a:xfrm rot="13339226">
            <a:off x="5740933" y="3030314"/>
            <a:ext cx="1817960" cy="1845640"/>
          </a:xfrm>
          <a:prstGeom prst="corner">
            <a:avLst/>
          </a:prstGeom>
          <a:blipFill dpi="0" rotWithShape="0">
            <a:blip r:embed="rId11"/>
            <a:srcRect/>
            <a:stretch>
              <a:fillRect l="-19000" t="-1000" r="-38000"/>
            </a:stretch>
          </a:blip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06954FA3-69D9-8D18-6688-BAC2AF96D152}"/>
              </a:ext>
            </a:extLst>
          </p:cNvPr>
          <p:cNvSpPr>
            <a:spLocks/>
          </p:cNvSpPr>
          <p:nvPr/>
        </p:nvSpPr>
        <p:spPr>
          <a:xfrm rot="13339226">
            <a:off x="7593620" y="2992105"/>
            <a:ext cx="1817960" cy="1845640"/>
          </a:xfrm>
          <a:prstGeom prst="corner">
            <a:avLst/>
          </a:prstGeom>
          <a:blipFill dpi="0" rotWithShape="0">
            <a:blip r:embed="rId12"/>
            <a:srcRect/>
            <a:tile tx="107950" ty="-165100" sx="53000" sy="53000" flip="none" algn="b"/>
          </a:blip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Shape 24">
            <a:extLst>
              <a:ext uri="{FF2B5EF4-FFF2-40B4-BE49-F238E27FC236}">
                <a16:creationId xmlns:a16="http://schemas.microsoft.com/office/drawing/2014/main" id="{473805F6-6E50-DA17-D543-9670BB02EBD3}"/>
              </a:ext>
            </a:extLst>
          </p:cNvPr>
          <p:cNvSpPr>
            <a:spLocks/>
          </p:cNvSpPr>
          <p:nvPr/>
        </p:nvSpPr>
        <p:spPr>
          <a:xfrm rot="13339226">
            <a:off x="9446309" y="2953897"/>
            <a:ext cx="1817960" cy="1845640"/>
          </a:xfrm>
          <a:prstGeom prst="corner">
            <a:avLst/>
          </a:prstGeom>
          <a:blipFill dpi="0" rotWithShape="0">
            <a:blip r:embed="rId13"/>
            <a:srcRect/>
            <a:tile tx="-292100" ty="222250" sx="50000" sy="50000" flip="none" algn="b"/>
          </a:blip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AE62928-0896-8901-A249-E46A4B30A695}"/>
              </a:ext>
            </a:extLst>
          </p:cNvPr>
          <p:cNvSpPr txBox="1"/>
          <p:nvPr/>
        </p:nvSpPr>
        <p:spPr>
          <a:xfrm>
            <a:off x="437169" y="8404203"/>
            <a:ext cx="8987051" cy="646331"/>
          </a:xfrm>
          <a:prstGeom prst="rect">
            <a:avLst/>
          </a:prstGeom>
          <a:noFill/>
        </p:spPr>
        <p:txBody>
          <a:bodyPr wrap="square" rtlCol="0">
            <a:spAutoFit/>
          </a:bodyPr>
          <a:lstStyle/>
          <a:p>
            <a:r>
              <a:rPr lang="en-US" dirty="0">
                <a:solidFill>
                  <a:schemeClr val="tx1"/>
                </a:solidFill>
                <a:latin typeface="Calibri" panose="020F0502020204030204" pitchFamily="34" charset="0"/>
                <a:cs typeface="Calibri" panose="020F0502020204030204" pitchFamily="34" charset="0"/>
              </a:rPr>
              <a:t>For more information, visit: </a:t>
            </a:r>
          </a:p>
          <a:p>
            <a:r>
              <a:rPr lang="en-US" dirty="0">
                <a:solidFill>
                  <a:schemeClr val="tx1"/>
                </a:solidFill>
                <a:latin typeface="Calibri" panose="020F0502020204030204" pitchFamily="34" charset="0"/>
                <a:cs typeface="Calibri" panose="020F0502020204030204" pitchFamily="34" charset="0"/>
              </a:rPr>
              <a:t>https://delawarepathways.org/the-delaware-pathways-student-outcomes-study/</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0252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973B-233C-9A93-0CC9-1EA9FEEF6ABB}"/>
              </a:ext>
            </a:extLst>
          </p:cNvPr>
          <p:cNvSpPr txBox="1">
            <a:spLocks/>
          </p:cNvSpPr>
          <p:nvPr/>
        </p:nvSpPr>
        <p:spPr>
          <a:xfrm>
            <a:off x="512064" y="1298448"/>
            <a:ext cx="3579489"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ts val="600"/>
              </a:spcAft>
            </a:pPr>
            <a:r>
              <a:rPr lang="en-US" sz="3600" b="1" dirty="0">
                <a:solidFill>
                  <a:schemeClr val="accent4"/>
                </a:solidFill>
                <a:latin typeface="+mn-lt"/>
                <a:cs typeface="Futura Medium" panose="020B0602020204020303"/>
              </a:rPr>
              <a:t>Delaware Department of Labor (DDOL) data</a:t>
            </a:r>
            <a:endParaRPr lang="en-US" sz="3600" b="1" dirty="0">
              <a:solidFill>
                <a:schemeClr val="accent4"/>
              </a:solidFill>
              <a:latin typeface="+mn-lt"/>
              <a:ea typeface="+mn-ea"/>
              <a:cs typeface="Futura Medium" panose="020B0602020204020303"/>
            </a:endParaRPr>
          </a:p>
        </p:txBody>
      </p:sp>
      <p:sp>
        <p:nvSpPr>
          <p:cNvPr id="6" name="Title 6">
            <a:extLst>
              <a:ext uri="{FF2B5EF4-FFF2-40B4-BE49-F238E27FC236}">
                <a16:creationId xmlns:a16="http://schemas.microsoft.com/office/drawing/2014/main" id="{FF39C492-FAD9-895E-0B51-C909C0759791}"/>
              </a:ext>
            </a:extLst>
          </p:cNvPr>
          <p:cNvSpPr txBox="1">
            <a:spLocks/>
          </p:cNvSpPr>
          <p:nvPr/>
        </p:nvSpPr>
        <p:spPr>
          <a:xfrm>
            <a:off x="5228480" y="1251185"/>
            <a:ext cx="6307846" cy="3312624"/>
          </a:xfrm>
          <a:prstGeom prst="rect">
            <a:avLst/>
          </a:prstGeom>
        </p:spPr>
        <p:txBody>
          <a:bodyPr vert="horz" lIns="91440" tIns="45720" rIns="91440" bIns="45720" rtlCol="0" anchor="t" anchorCtr="0">
            <a:noAutofit/>
          </a:bodyPr>
          <a:lstStyle>
            <a:lvl1pPr algn="l" defTabSz="1217889" rtl="0" eaLnBrk="1" latinLnBrk="0" hangingPunct="1">
              <a:lnSpc>
                <a:spcPct val="90000"/>
              </a:lnSpc>
              <a:spcBef>
                <a:spcPct val="0"/>
              </a:spcBef>
              <a:buNone/>
              <a:defRPr sz="5994" b="1" i="0" kern="1200">
                <a:solidFill>
                  <a:schemeClr val="tx1">
                    <a:lumMod val="75000"/>
                  </a:schemeClr>
                </a:solidFill>
                <a:latin typeface="DIN Alternate" panose="020B0500000000000000" pitchFamily="34" charset="77"/>
                <a:ea typeface="+mj-ea"/>
                <a:cs typeface="Futura" panose="020B0602020204020303" pitchFamily="34" charset="-79"/>
              </a:defRPr>
            </a:lvl1pPr>
          </a:lstStyle>
          <a:p>
            <a:pPr>
              <a:lnSpc>
                <a:spcPct val="100000"/>
              </a:lnSpc>
            </a:pPr>
            <a:endParaRPr lang="en-US" sz="2200" b="0" dirty="0">
              <a:latin typeface="+mn-lt"/>
            </a:endParaRPr>
          </a:p>
        </p:txBody>
      </p:sp>
      <p:sp>
        <p:nvSpPr>
          <p:cNvPr id="4" name="TextBox 3">
            <a:extLst>
              <a:ext uri="{FF2B5EF4-FFF2-40B4-BE49-F238E27FC236}">
                <a16:creationId xmlns:a16="http://schemas.microsoft.com/office/drawing/2014/main" id="{25C19FDA-88CE-84B5-91F5-F6CFFE045910}"/>
              </a:ext>
            </a:extLst>
          </p:cNvPr>
          <p:cNvSpPr txBox="1"/>
          <p:nvPr/>
        </p:nvSpPr>
        <p:spPr>
          <a:xfrm>
            <a:off x="6505374" y="1068271"/>
            <a:ext cx="5030952" cy="1984148"/>
          </a:xfrm>
          <a:prstGeom prst="rect">
            <a:avLst/>
          </a:prstGeom>
          <a:solidFill>
            <a:schemeClr val="bg1">
              <a:alpha val="39000"/>
            </a:schemeClr>
          </a:solidFill>
        </p:spPr>
        <p:txBody>
          <a:bodyPr wrap="square" rtlCol="0">
            <a:noAutofit/>
          </a:bodyPr>
          <a:lstStyle/>
          <a:p>
            <a:pPr marL="342557" indent="-342557">
              <a:spcAft>
                <a:spcPts val="1199"/>
              </a:spcAft>
              <a:buFont typeface="Arial" panose="020B0604020202020204" pitchFamily="34" charset="0"/>
              <a:buChar char="•"/>
            </a:pPr>
            <a:r>
              <a:rPr lang="en-US" sz="2400" dirty="0">
                <a:solidFill>
                  <a:schemeClr val="tx2">
                    <a:lumMod val="75000"/>
                    <a:lumOff val="25000"/>
                  </a:schemeClr>
                </a:solidFill>
              </a:rPr>
              <a:t>Data cover from 10 to 30% of high school pathway graduates</a:t>
            </a:r>
            <a:endParaRPr lang="en-US" sz="2400" baseline="30000" dirty="0">
              <a:solidFill>
                <a:schemeClr val="tx2">
                  <a:lumMod val="75000"/>
                  <a:lumOff val="25000"/>
                </a:schemeClr>
              </a:solidFill>
            </a:endParaRPr>
          </a:p>
          <a:p>
            <a:pPr marL="342557" indent="-342557">
              <a:spcAft>
                <a:spcPts val="1199"/>
              </a:spcAft>
              <a:buFont typeface="Arial" panose="020B0604020202020204" pitchFamily="34" charset="0"/>
              <a:buChar char="•"/>
            </a:pPr>
            <a:r>
              <a:rPr lang="en-US" sz="2400" i="1" dirty="0">
                <a:solidFill>
                  <a:schemeClr val="tx2">
                    <a:lumMod val="75000"/>
                    <a:lumOff val="25000"/>
                  </a:schemeClr>
                </a:solidFill>
              </a:rPr>
              <a:t>Excludes</a:t>
            </a:r>
            <a:r>
              <a:rPr lang="en-US" sz="2400" dirty="0">
                <a:solidFill>
                  <a:schemeClr val="tx2">
                    <a:lumMod val="75000"/>
                    <a:lumOff val="25000"/>
                  </a:schemeClr>
                </a:solidFill>
              </a:rPr>
              <a:t> graduates working out of state, self-employed, or employed by the federal government (including in the military)</a:t>
            </a:r>
          </a:p>
        </p:txBody>
      </p:sp>
      <p:sp>
        <p:nvSpPr>
          <p:cNvPr id="8" name="TextBox 7">
            <a:extLst>
              <a:ext uri="{FF2B5EF4-FFF2-40B4-BE49-F238E27FC236}">
                <a16:creationId xmlns:a16="http://schemas.microsoft.com/office/drawing/2014/main" id="{13548E58-55C3-DA1A-CE8E-DC7491DDDED4}"/>
              </a:ext>
            </a:extLst>
          </p:cNvPr>
          <p:cNvSpPr txBox="1"/>
          <p:nvPr/>
        </p:nvSpPr>
        <p:spPr>
          <a:xfrm flipH="1">
            <a:off x="4838034" y="1068271"/>
            <a:ext cx="1421352" cy="461665"/>
          </a:xfrm>
          <a:prstGeom prst="rect">
            <a:avLst/>
          </a:prstGeom>
          <a:solidFill>
            <a:schemeClr val="bg1">
              <a:alpha val="39000"/>
            </a:schemeClr>
          </a:solidFill>
        </p:spPr>
        <p:txBody>
          <a:bodyPr wrap="square" rtlCol="0">
            <a:spAutoFit/>
          </a:bodyPr>
          <a:lstStyle/>
          <a:p>
            <a:r>
              <a:rPr lang="en-US" sz="2400" b="1" dirty="0">
                <a:solidFill>
                  <a:schemeClr val="accent5"/>
                </a:solidFill>
              </a:rPr>
              <a:t>Coverage</a:t>
            </a:r>
            <a:endParaRPr lang="en-US" sz="2400" dirty="0">
              <a:solidFill>
                <a:schemeClr val="accent5"/>
              </a:solidFill>
            </a:endParaRPr>
          </a:p>
        </p:txBody>
      </p:sp>
      <p:sp>
        <p:nvSpPr>
          <p:cNvPr id="9" name="TextBox 8">
            <a:extLst>
              <a:ext uri="{FF2B5EF4-FFF2-40B4-BE49-F238E27FC236}">
                <a16:creationId xmlns:a16="http://schemas.microsoft.com/office/drawing/2014/main" id="{C66D2914-9E3C-E40E-5B92-3767584EC20E}"/>
              </a:ext>
            </a:extLst>
          </p:cNvPr>
          <p:cNvSpPr txBox="1"/>
          <p:nvPr/>
        </p:nvSpPr>
        <p:spPr>
          <a:xfrm flipH="1">
            <a:off x="4929446" y="4570666"/>
            <a:ext cx="878005" cy="461665"/>
          </a:xfrm>
          <a:prstGeom prst="rect">
            <a:avLst/>
          </a:prstGeom>
          <a:solidFill>
            <a:schemeClr val="bg1">
              <a:alpha val="39000"/>
            </a:schemeClr>
          </a:solidFill>
        </p:spPr>
        <p:txBody>
          <a:bodyPr wrap="square" rtlCol="0">
            <a:spAutoFit/>
          </a:bodyPr>
          <a:lstStyle/>
          <a:p>
            <a:r>
              <a:rPr lang="en-US" sz="2400" b="1" dirty="0">
                <a:solidFill>
                  <a:schemeClr val="accent5"/>
                </a:solidFill>
              </a:rPr>
              <a:t>Data</a:t>
            </a:r>
            <a:endParaRPr lang="en-US" sz="2400" dirty="0">
              <a:solidFill>
                <a:schemeClr val="accent5"/>
              </a:solidFill>
            </a:endParaRPr>
          </a:p>
        </p:txBody>
      </p:sp>
      <p:sp>
        <p:nvSpPr>
          <p:cNvPr id="10" name="TextBox 9">
            <a:extLst>
              <a:ext uri="{FF2B5EF4-FFF2-40B4-BE49-F238E27FC236}">
                <a16:creationId xmlns:a16="http://schemas.microsoft.com/office/drawing/2014/main" id="{3E4EBC45-C722-0A2A-E220-CCB89E8D1138}"/>
              </a:ext>
            </a:extLst>
          </p:cNvPr>
          <p:cNvSpPr txBox="1"/>
          <p:nvPr/>
        </p:nvSpPr>
        <p:spPr>
          <a:xfrm>
            <a:off x="6505376" y="4510986"/>
            <a:ext cx="5030952" cy="2118703"/>
          </a:xfrm>
          <a:prstGeom prst="rect">
            <a:avLst/>
          </a:prstGeom>
          <a:solidFill>
            <a:schemeClr val="bg1">
              <a:alpha val="39000"/>
            </a:schemeClr>
          </a:solidFill>
        </p:spPr>
        <p:txBody>
          <a:bodyPr wrap="square" rtlCol="0">
            <a:noAutofit/>
          </a:bodyPr>
          <a:lstStyle/>
          <a:p>
            <a:pPr marL="342557" indent="-342557">
              <a:spcAft>
                <a:spcPts val="1199"/>
              </a:spcAft>
              <a:buFont typeface="Arial" panose="020B0604020202020204" pitchFamily="34" charset="0"/>
              <a:buChar char="•"/>
            </a:pPr>
            <a:r>
              <a:rPr lang="en-US" sz="2400" dirty="0">
                <a:solidFill>
                  <a:schemeClr val="tx2">
                    <a:lumMod val="75000"/>
                    <a:lumOff val="25000"/>
                  </a:schemeClr>
                </a:solidFill>
              </a:rPr>
              <a:t>Wages are reported as total quarterly earnings and do not indicate whether the work is part or full-time</a:t>
            </a:r>
          </a:p>
          <a:p>
            <a:pPr marL="342557" indent="-342557">
              <a:spcAft>
                <a:spcPts val="1199"/>
              </a:spcAft>
              <a:buFont typeface="Arial" panose="020B0604020202020204" pitchFamily="34" charset="0"/>
              <a:buChar char="•"/>
            </a:pPr>
            <a:r>
              <a:rPr lang="en-US" sz="2400" dirty="0">
                <a:solidFill>
                  <a:schemeClr val="tx2">
                    <a:lumMod val="75000"/>
                    <a:lumOff val="25000"/>
                  </a:schemeClr>
                </a:solidFill>
              </a:rPr>
              <a:t>Delaware Pathways are aligned with high demand, high wage </a:t>
            </a:r>
            <a:r>
              <a:rPr lang="en-US" sz="2400" i="1" dirty="0">
                <a:solidFill>
                  <a:schemeClr val="tx2">
                    <a:lumMod val="75000"/>
                    <a:lumOff val="25000"/>
                  </a:schemeClr>
                </a:solidFill>
              </a:rPr>
              <a:t>occupations</a:t>
            </a:r>
            <a:r>
              <a:rPr lang="en-US" sz="2400" dirty="0">
                <a:solidFill>
                  <a:schemeClr val="tx2">
                    <a:lumMod val="75000"/>
                    <a:lumOff val="25000"/>
                  </a:schemeClr>
                </a:solidFill>
              </a:rPr>
              <a:t>. The DDOL collects the industries of graduates’ employers, limiting analyses of the relationship between graduates’ high school pathway participation and job</a:t>
            </a:r>
          </a:p>
        </p:txBody>
      </p:sp>
      <p:sp>
        <p:nvSpPr>
          <p:cNvPr id="5" name="Oval 4">
            <a:extLst>
              <a:ext uri="{FF2B5EF4-FFF2-40B4-BE49-F238E27FC236}">
                <a16:creationId xmlns:a16="http://schemas.microsoft.com/office/drawing/2014/main" id="{4BD6F47A-A109-2257-220E-83148F80B4BC}"/>
              </a:ext>
            </a:extLst>
          </p:cNvPr>
          <p:cNvSpPr/>
          <p:nvPr/>
        </p:nvSpPr>
        <p:spPr>
          <a:xfrm>
            <a:off x="-2977730" y="-2688645"/>
            <a:ext cx="7714234" cy="10293950"/>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15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CCCC3B-A79B-1CCB-47D3-099488654F6E}"/>
              </a:ext>
            </a:extLst>
          </p:cNvPr>
          <p:cNvSpPr txBox="1">
            <a:spLocks/>
          </p:cNvSpPr>
          <p:nvPr/>
        </p:nvSpPr>
        <p:spPr>
          <a:xfrm>
            <a:off x="583681" y="1558010"/>
            <a:ext cx="4162382"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ts val="600"/>
              </a:spcAft>
            </a:pPr>
            <a:r>
              <a:rPr lang="en-US" dirty="0">
                <a:latin typeface="DIN Alternate" panose="020B0500000000000000" pitchFamily="34" charset="77"/>
                <a:ea typeface="+mn-ea"/>
                <a:cs typeface="Futura Medium" panose="020B0602020204020303" pitchFamily="34" charset="-79"/>
              </a:rPr>
              <a:t>2023 Pathways Conference:</a:t>
            </a:r>
          </a:p>
          <a:p>
            <a:pPr>
              <a:lnSpc>
                <a:spcPct val="100000"/>
              </a:lnSpc>
              <a:spcBef>
                <a:spcPts val="600"/>
              </a:spcBef>
              <a:spcAft>
                <a:spcPts val="600"/>
              </a:spcAft>
            </a:pPr>
            <a:r>
              <a:rPr lang="en-US" sz="3600" b="1" dirty="0">
                <a:solidFill>
                  <a:schemeClr val="accent4"/>
                </a:solidFill>
                <a:latin typeface="Futura Medium" panose="020B0602020204020303" pitchFamily="34" charset="-79"/>
                <a:ea typeface="+mn-ea"/>
                <a:cs typeface="Futura Medium" panose="020B0602020204020303" pitchFamily="34" charset="-79"/>
              </a:rPr>
              <a:t>Audience contributions</a:t>
            </a:r>
            <a:endParaRPr lang="en-US" sz="3600" dirty="0">
              <a:solidFill>
                <a:schemeClr val="accent4"/>
              </a:solidFill>
              <a:latin typeface="DIN Alternate" panose="020B0500000000000000" pitchFamily="34" charset="77"/>
              <a:ea typeface="+mn-ea"/>
              <a:cs typeface="Futura Medium" panose="020B0602020204020303"/>
            </a:endParaRPr>
          </a:p>
        </p:txBody>
      </p:sp>
      <p:sp>
        <p:nvSpPr>
          <p:cNvPr id="4" name="Oval 3">
            <a:extLst>
              <a:ext uri="{FF2B5EF4-FFF2-40B4-BE49-F238E27FC236}">
                <a16:creationId xmlns:a16="http://schemas.microsoft.com/office/drawing/2014/main" id="{E05C71A3-0EA2-5B42-D18C-E6E49D4572B3}"/>
              </a:ext>
            </a:extLst>
          </p:cNvPr>
          <p:cNvSpPr/>
          <p:nvPr/>
        </p:nvSpPr>
        <p:spPr>
          <a:xfrm>
            <a:off x="-3167729" y="-4908541"/>
            <a:ext cx="8219915" cy="11974864"/>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10E640-87E2-1B49-61A5-D5E57E85F722}"/>
              </a:ext>
            </a:extLst>
          </p:cNvPr>
          <p:cNvSpPr txBox="1"/>
          <p:nvPr/>
        </p:nvSpPr>
        <p:spPr>
          <a:xfrm>
            <a:off x="5334818" y="1558010"/>
            <a:ext cx="5920614" cy="6370975"/>
          </a:xfrm>
          <a:prstGeom prst="rect">
            <a:avLst/>
          </a:prstGeom>
          <a:noFill/>
        </p:spPr>
        <p:txBody>
          <a:bodyPr wrap="square" rtlCol="0">
            <a:noAutofit/>
          </a:bodyPr>
          <a:lstStyle/>
          <a:p>
            <a:pPr marL="342900" indent="-342900">
              <a:lnSpc>
                <a:spcPts val="2680"/>
              </a:lnSpc>
              <a:spcAft>
                <a:spcPts val="1800"/>
              </a:spcAft>
              <a:buFont typeface="Arial" panose="020B0604020202020204" pitchFamily="34" charset="0"/>
              <a:buChar char="•"/>
            </a:pPr>
            <a:r>
              <a:rPr lang="en-US" sz="2200" dirty="0">
                <a:latin typeface="Calibri" panose="020F0502020204030204" pitchFamily="34" charset="0"/>
                <a:cs typeface="Calibri" panose="020F0502020204030204" pitchFamily="34" charset="0"/>
              </a:rPr>
              <a:t>If not working: Add "I have family obligations" as one of the options.</a:t>
            </a:r>
          </a:p>
          <a:p>
            <a:pPr marL="342900" indent="-342900">
              <a:lnSpc>
                <a:spcPts val="2680"/>
              </a:lnSpc>
              <a:spcAft>
                <a:spcPts val="1800"/>
              </a:spcAft>
              <a:buFont typeface="Arial" panose="020B0604020202020204" pitchFamily="34" charset="0"/>
              <a:buChar char="•"/>
            </a:pPr>
            <a:r>
              <a:rPr lang="en-US" sz="2200" dirty="0">
                <a:latin typeface="Calibri" panose="020F0502020204030204" pitchFamily="34" charset="0"/>
                <a:cs typeface="Calibri" panose="020F0502020204030204" pitchFamily="34" charset="0"/>
              </a:rPr>
              <a:t>What are some of the functions of your job? </a:t>
            </a:r>
          </a:p>
          <a:p>
            <a:pPr marL="342900" indent="-342900">
              <a:lnSpc>
                <a:spcPts val="2680"/>
              </a:lnSpc>
              <a:spcAft>
                <a:spcPts val="1800"/>
              </a:spcAft>
              <a:buFont typeface="Arial" panose="020B0604020202020204" pitchFamily="34" charset="0"/>
              <a:buChar char="•"/>
            </a:pPr>
            <a:r>
              <a:rPr lang="en-US" sz="2200" dirty="0">
                <a:latin typeface="Calibri" panose="020F0502020204030204" pitchFamily="34" charset="0"/>
                <a:cs typeface="Calibri" panose="020F0502020204030204" pitchFamily="34" charset="0"/>
              </a:rPr>
              <a:t>Did students who earned dual credit use the credits for their college program?</a:t>
            </a:r>
          </a:p>
          <a:p>
            <a:pPr marL="342900" indent="-342900">
              <a:lnSpc>
                <a:spcPts val="2680"/>
              </a:lnSpc>
              <a:spcAft>
                <a:spcPts val="1800"/>
              </a:spcAft>
              <a:buFont typeface="Arial" panose="020B0604020202020204" pitchFamily="34" charset="0"/>
              <a:buChar char="•"/>
            </a:pPr>
            <a:r>
              <a:rPr lang="en-US" sz="2200" dirty="0">
                <a:latin typeface="Calibri" panose="020F0502020204030204" pitchFamily="34" charset="0"/>
                <a:cs typeface="Calibri" panose="020F0502020204030204" pitchFamily="34" charset="0"/>
              </a:rPr>
              <a:t>Did mentors or network connections from high school help after? </a:t>
            </a:r>
          </a:p>
          <a:p>
            <a:pPr marL="342900" indent="-342900">
              <a:lnSpc>
                <a:spcPts val="2680"/>
              </a:lnSpc>
              <a:spcAft>
                <a:spcPts val="1800"/>
              </a:spcAft>
              <a:buFont typeface="Arial" panose="020B0604020202020204" pitchFamily="34" charset="0"/>
              <a:buChar char="•"/>
            </a:pPr>
            <a:r>
              <a:rPr lang="en-US" sz="2200" dirty="0">
                <a:latin typeface="Calibri" panose="020F0502020204030204" pitchFamily="34" charset="0"/>
                <a:cs typeface="Calibri" panose="020F0502020204030204" pitchFamily="34" charset="0"/>
              </a:rPr>
              <a:t>Are they still in touch with any HS mentors or support (either at school or outside of school)?</a:t>
            </a:r>
          </a:p>
          <a:p>
            <a:pPr marL="342900" indent="-342900">
              <a:lnSpc>
                <a:spcPts val="2680"/>
              </a:lnSpc>
              <a:spcAft>
                <a:spcPts val="1800"/>
              </a:spcAft>
              <a:buFont typeface="Arial" panose="020B0604020202020204" pitchFamily="34" charset="0"/>
              <a:buChar char="•"/>
            </a:pPr>
            <a:r>
              <a:rPr lang="en-US" sz="2200" dirty="0">
                <a:latin typeface="Calibri" panose="020F0502020204030204" pitchFamily="34" charset="0"/>
                <a:cs typeface="Calibri" panose="020F0502020204030204" pitchFamily="34" charset="0"/>
              </a:rPr>
              <a:t>If they said their high school pathway was connected to their career, in what ways were they connected?</a:t>
            </a:r>
          </a:p>
          <a:p>
            <a:pPr marL="342900" indent="-342900">
              <a:lnSpc>
                <a:spcPts val="2680"/>
              </a:lnSpc>
              <a:spcAft>
                <a:spcPts val="1800"/>
              </a:spcAft>
              <a:buFont typeface="Arial" panose="020B0604020202020204" pitchFamily="34" charset="0"/>
              <a:buChar char="•"/>
            </a:pPr>
            <a:r>
              <a:rPr lang="en-US" sz="2200" dirty="0">
                <a:latin typeface="Calibri" panose="020F0502020204030204" pitchFamily="34" charset="0"/>
                <a:cs typeface="Calibri" panose="020F0502020204030204" pitchFamily="34" charset="0"/>
              </a:rPr>
              <a:t>Do you feel your pathway program helped improve your opportunities in employment, even if you changed career paths?</a:t>
            </a:r>
          </a:p>
          <a:p>
            <a:pPr marL="342900" indent="-342900">
              <a:lnSpc>
                <a:spcPts val="2680"/>
              </a:lnSpc>
              <a:spcAft>
                <a:spcPts val="1800"/>
              </a:spcAft>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lnSpc>
                <a:spcPts val="2680"/>
              </a:lnSpc>
              <a:spcAft>
                <a:spcPts val="1800"/>
              </a:spcAft>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777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CCCC3B-A79B-1CCB-47D3-099488654F6E}"/>
              </a:ext>
            </a:extLst>
          </p:cNvPr>
          <p:cNvSpPr txBox="1">
            <a:spLocks/>
          </p:cNvSpPr>
          <p:nvPr/>
        </p:nvSpPr>
        <p:spPr>
          <a:xfrm>
            <a:off x="383266" y="1608114"/>
            <a:ext cx="4162382"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ts val="600"/>
              </a:spcAft>
            </a:pPr>
            <a:r>
              <a:rPr lang="en-US" sz="4800" dirty="0">
                <a:latin typeface="DIN Alternate" panose="020B0500000000000000" pitchFamily="34" charset="77"/>
                <a:ea typeface="+mn-ea"/>
                <a:cs typeface="Futura Medium" panose="020B0602020204020303" pitchFamily="34" charset="-79"/>
              </a:rPr>
              <a:t>Su</a:t>
            </a:r>
            <a:r>
              <a:rPr lang="en-US" sz="4800" spc="300" dirty="0">
                <a:latin typeface="DIN Alternate" panose="020B0500000000000000" pitchFamily="34" charset="77"/>
                <a:ea typeface="+mn-ea"/>
                <a:cs typeface="Futura Medium" panose="020B0602020204020303" pitchFamily="34" charset="-79"/>
              </a:rPr>
              <a:t>r</a:t>
            </a:r>
            <a:r>
              <a:rPr lang="en-US" sz="4800" dirty="0">
                <a:latin typeface="DIN Alternate" panose="020B0500000000000000" pitchFamily="34" charset="77"/>
                <a:ea typeface="+mn-ea"/>
                <a:cs typeface="Futura Medium" panose="020B0602020204020303" pitchFamily="34" charset="-79"/>
              </a:rPr>
              <a:t>vey:</a:t>
            </a:r>
          </a:p>
          <a:p>
            <a:pPr>
              <a:lnSpc>
                <a:spcPct val="100000"/>
              </a:lnSpc>
              <a:spcBef>
                <a:spcPts val="0"/>
              </a:spcBef>
              <a:spcAft>
                <a:spcPts val="600"/>
              </a:spcAft>
            </a:pPr>
            <a:r>
              <a:rPr lang="en-US" sz="3600" b="1" dirty="0">
                <a:solidFill>
                  <a:schemeClr val="accent4"/>
                </a:solidFill>
                <a:latin typeface="FUTURA MEDIUM" panose="020B0602020204020303" pitchFamily="34" charset="-79"/>
                <a:cs typeface="FUTURA MEDIUM" panose="020B0602020204020303" pitchFamily="34" charset="-79"/>
              </a:rPr>
              <a:t>2023 pathway graduate data collection</a:t>
            </a:r>
            <a:endParaRPr lang="en-US" sz="3600" b="1" dirty="0">
              <a:solidFill>
                <a:schemeClr val="accent4"/>
              </a:solidFill>
              <a:latin typeface="Futura Medium" panose="020B0602020204020303" pitchFamily="34" charset="-79"/>
              <a:ea typeface="+mn-ea"/>
              <a:cs typeface="Futura Medium" panose="020B0602020204020303" pitchFamily="34" charset="-79"/>
            </a:endParaRPr>
          </a:p>
        </p:txBody>
      </p:sp>
      <p:sp>
        <p:nvSpPr>
          <p:cNvPr id="4" name="Oval 3">
            <a:extLst>
              <a:ext uri="{FF2B5EF4-FFF2-40B4-BE49-F238E27FC236}">
                <a16:creationId xmlns:a16="http://schemas.microsoft.com/office/drawing/2014/main" id="{E05C71A3-0EA2-5B42-D18C-E6E49D4572B3}"/>
              </a:ext>
            </a:extLst>
          </p:cNvPr>
          <p:cNvSpPr/>
          <p:nvPr/>
        </p:nvSpPr>
        <p:spPr>
          <a:xfrm>
            <a:off x="-3806360" y="-3466889"/>
            <a:ext cx="8145604" cy="11181599"/>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10E640-87E2-1B49-61A5-D5E57E85F722}"/>
              </a:ext>
            </a:extLst>
          </p:cNvPr>
          <p:cNvSpPr txBox="1"/>
          <p:nvPr/>
        </p:nvSpPr>
        <p:spPr>
          <a:xfrm>
            <a:off x="4680245" y="1608114"/>
            <a:ext cx="6319625" cy="6370975"/>
          </a:xfrm>
          <a:prstGeom prst="rect">
            <a:avLst/>
          </a:prstGeom>
          <a:noFill/>
        </p:spPr>
        <p:txBody>
          <a:bodyPr wrap="square" rtlCol="0">
            <a:noAutofit/>
          </a:bodyPr>
          <a:lstStyle/>
          <a:p>
            <a:pPr marL="342900" indent="-342900">
              <a:spcAft>
                <a:spcPts val="1200"/>
              </a:spcAft>
              <a:buFont typeface="Arial" panose="020B0604020202020204" pitchFamily="34" charset="0"/>
              <a:buChar char="•"/>
            </a:pPr>
            <a:r>
              <a:rPr lang="en-US" sz="2400" b="1" dirty="0">
                <a:solidFill>
                  <a:schemeClr val="accent5"/>
                </a:solidFill>
                <a:latin typeface="Calibri" panose="020F0502020204030204" pitchFamily="34" charset="0"/>
                <a:cs typeface="Calibri" panose="020F0502020204030204" pitchFamily="34" charset="0"/>
              </a:rPr>
              <a:t>BASELINE SURVEY (spring 2023) </a:t>
            </a:r>
            <a:endParaRPr lang="en-US" sz="2000" i="1" dirty="0">
              <a:solidFill>
                <a:schemeClr val="accent5"/>
              </a:solidFill>
              <a:latin typeface="+mj-lt"/>
              <a:cs typeface="Calibri" panose="020F0502020204030204" pitchFamily="34" charset="0"/>
            </a:endParaRP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2,619 grade 12 students in 10 school districts, who completed pathway programs primarily in fields aligned to high-demand occupations in Delaware</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pPr marL="342900" indent="-342900">
              <a:spcAft>
                <a:spcPts val="1200"/>
              </a:spcAft>
              <a:buFont typeface="Arial" panose="020B0604020202020204" pitchFamily="34" charset="0"/>
              <a:buChar char="•"/>
            </a:pPr>
            <a:r>
              <a:rPr lang="en-US" sz="2400" b="1" dirty="0">
                <a:solidFill>
                  <a:schemeClr val="accent5"/>
                </a:solidFill>
                <a:latin typeface="Calibri" panose="020F0502020204030204" pitchFamily="34" charset="0"/>
                <a:cs typeface="Calibri" panose="020F0502020204030204" pitchFamily="34" charset="0"/>
              </a:rPr>
              <a:t>FOLLOW-UP SURVEY (January-March 2024) </a:t>
            </a:r>
            <a:endParaRPr lang="en-US" sz="2000" i="1" dirty="0">
              <a:solidFill>
                <a:schemeClr val="accent5"/>
              </a:solidFill>
              <a:latin typeface="+mj-lt"/>
              <a:cs typeface="Calibri" panose="020F0502020204030204" pitchFamily="34" charset="0"/>
            </a:endParaRP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1,790 (about 68% of baseline survey respondents)</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The Delaware Department of Education will match these to data on each graduates found in:</a:t>
            </a:r>
          </a:p>
          <a:p>
            <a:pPr marL="1257300" lvl="2"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High school transcript</a:t>
            </a:r>
          </a:p>
          <a:p>
            <a:pPr marL="1257300" lvl="2"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Delaware Department of Labor </a:t>
            </a:r>
          </a:p>
          <a:p>
            <a:pPr marL="1257300" lvl="2"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National Student Clearinghouse</a:t>
            </a:r>
          </a:p>
          <a:p>
            <a:pPr lvl="1"/>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342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26C9D5A-A619-A142-ECA8-7171157F1223}"/>
              </a:ext>
            </a:extLst>
          </p:cNvPr>
          <p:cNvSpPr/>
          <p:nvPr/>
        </p:nvSpPr>
        <p:spPr>
          <a:xfrm>
            <a:off x="-3103652" y="-3634224"/>
            <a:ext cx="7226765" cy="10502237"/>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429FE-9F1E-3EB0-B60B-8CBCE050F2F7}"/>
              </a:ext>
            </a:extLst>
          </p:cNvPr>
          <p:cNvSpPr txBox="1">
            <a:spLocks/>
          </p:cNvSpPr>
          <p:nvPr/>
        </p:nvSpPr>
        <p:spPr>
          <a:xfrm>
            <a:off x="383266" y="1386791"/>
            <a:ext cx="2950243" cy="42718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spcAft>
                <a:spcPts val="600"/>
              </a:spcAft>
            </a:pPr>
            <a:r>
              <a:rPr lang="en-US" sz="4800" dirty="0">
                <a:latin typeface="DIN Alternate" panose="020B0500000000000000" pitchFamily="34" charset="77"/>
                <a:ea typeface="+mn-ea"/>
                <a:cs typeface="Futura Medium" panose="020B0602020204020303" pitchFamily="34" charset="-79"/>
              </a:rPr>
              <a:t>Su</a:t>
            </a:r>
            <a:r>
              <a:rPr lang="en-US" sz="4800" spc="300" dirty="0">
                <a:latin typeface="DIN Alternate" panose="020B0500000000000000" pitchFamily="34" charset="77"/>
                <a:ea typeface="+mn-ea"/>
                <a:cs typeface="Futura Medium" panose="020B0602020204020303" pitchFamily="34" charset="-79"/>
              </a:rPr>
              <a:t>r</a:t>
            </a:r>
            <a:r>
              <a:rPr lang="en-US" sz="4800" dirty="0">
                <a:latin typeface="DIN Alternate" panose="020B0500000000000000" pitchFamily="34" charset="77"/>
                <a:ea typeface="+mn-ea"/>
                <a:cs typeface="Futura Medium" panose="020B0602020204020303" pitchFamily="34" charset="-79"/>
              </a:rPr>
              <a:t>vey:</a:t>
            </a:r>
          </a:p>
          <a:p>
            <a:pPr>
              <a:lnSpc>
                <a:spcPct val="100000"/>
              </a:lnSpc>
              <a:spcBef>
                <a:spcPts val="0"/>
              </a:spcBef>
              <a:spcAft>
                <a:spcPts val="600"/>
              </a:spcAft>
            </a:pPr>
            <a:r>
              <a:rPr lang="en-US" sz="3600" b="1" dirty="0">
                <a:solidFill>
                  <a:schemeClr val="accent4"/>
                </a:solidFill>
                <a:latin typeface="FUTURA MEDIUM" panose="020B0602020204020303" pitchFamily="34" charset="-79"/>
                <a:cs typeface="FUTURA MEDIUM" panose="020B0602020204020303" pitchFamily="34" charset="-79"/>
              </a:rPr>
              <a:t>2023 participation</a:t>
            </a:r>
          </a:p>
          <a:p>
            <a:pPr>
              <a:lnSpc>
                <a:spcPct val="100000"/>
              </a:lnSpc>
              <a:spcBef>
                <a:spcPts val="0"/>
              </a:spcBef>
              <a:spcAft>
                <a:spcPts val="600"/>
              </a:spcAft>
            </a:pPr>
            <a:br>
              <a:rPr lang="en-US" sz="2400" dirty="0">
                <a:latin typeface="+mn-lt"/>
                <a:cs typeface="Calibri" panose="020F0502020204030204" pitchFamily="34" charset="0"/>
              </a:rPr>
            </a:br>
            <a:endParaRPr lang="en-US" sz="2400" dirty="0">
              <a:solidFill>
                <a:schemeClr val="accent4"/>
              </a:solidFill>
              <a:latin typeface="+mn-lt"/>
              <a:ea typeface="+mn-ea"/>
              <a:cs typeface="Futura Medium" panose="020B0602020204020303" pitchFamily="34" charset="-79"/>
            </a:endParaRPr>
          </a:p>
        </p:txBody>
      </p:sp>
      <p:graphicFrame>
        <p:nvGraphicFramePr>
          <p:cNvPr id="14" name="Table 2">
            <a:extLst>
              <a:ext uri="{FF2B5EF4-FFF2-40B4-BE49-F238E27FC236}">
                <a16:creationId xmlns:a16="http://schemas.microsoft.com/office/drawing/2014/main" id="{6497149B-DA4A-4B1E-5BA6-75FA63972388}"/>
              </a:ext>
            </a:extLst>
          </p:cNvPr>
          <p:cNvGraphicFramePr>
            <a:graphicFrameLocks noGrp="1"/>
          </p:cNvGraphicFramePr>
          <p:nvPr>
            <p:extLst>
              <p:ext uri="{D42A27DB-BD31-4B8C-83A1-F6EECF244321}">
                <p14:modId xmlns:p14="http://schemas.microsoft.com/office/powerpoint/2010/main" val="1864192792"/>
              </p:ext>
            </p:extLst>
          </p:nvPr>
        </p:nvGraphicFramePr>
        <p:xfrm>
          <a:off x="4527897" y="1616894"/>
          <a:ext cx="6319248" cy="6054765"/>
        </p:xfrm>
        <a:graphic>
          <a:graphicData uri="http://schemas.openxmlformats.org/drawingml/2006/table">
            <a:tbl>
              <a:tblPr firstRow="1" bandRow="1">
                <a:tableStyleId>{74C1A8A3-306A-4EB7-A6B1-4F7E0EB9C5D6}</a:tableStyleId>
              </a:tblPr>
              <a:tblGrid>
                <a:gridCol w="2995669">
                  <a:extLst>
                    <a:ext uri="{9D8B030D-6E8A-4147-A177-3AD203B41FA5}">
                      <a16:colId xmlns:a16="http://schemas.microsoft.com/office/drawing/2014/main" val="3889667749"/>
                    </a:ext>
                  </a:extLst>
                </a:gridCol>
                <a:gridCol w="1784755">
                  <a:extLst>
                    <a:ext uri="{9D8B030D-6E8A-4147-A177-3AD203B41FA5}">
                      <a16:colId xmlns:a16="http://schemas.microsoft.com/office/drawing/2014/main" val="2382103193"/>
                    </a:ext>
                  </a:extLst>
                </a:gridCol>
                <a:gridCol w="1538824">
                  <a:extLst>
                    <a:ext uri="{9D8B030D-6E8A-4147-A177-3AD203B41FA5}">
                      <a16:colId xmlns:a16="http://schemas.microsoft.com/office/drawing/2014/main" val="3652209676"/>
                    </a:ext>
                  </a:extLst>
                </a:gridCol>
              </a:tblGrid>
              <a:tr h="783356">
                <a:tc>
                  <a:txBody>
                    <a:bodyPr/>
                    <a:lstStyle/>
                    <a:p>
                      <a:r>
                        <a:rPr lang="en-US" sz="2400" dirty="0"/>
                        <a:t>District</a:t>
                      </a:r>
                    </a:p>
                  </a:txBody>
                  <a:tcPr marL="27432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p>
                      <a:r>
                        <a:rPr lang="en-US" sz="2000" dirty="0"/>
                        <a:t>Baseline</a:t>
                      </a:r>
                    </a:p>
                  </a:txBody>
                  <a:tcP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endParaRPr lang="en-US" sz="2000" dirty="0"/>
                    </a:p>
                    <a:p>
                      <a:r>
                        <a:rPr lang="en-US" sz="2000" dirty="0"/>
                        <a:t>Follow-up</a:t>
                      </a:r>
                    </a:p>
                  </a:txBody>
                  <a:tcP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799844248"/>
                  </a:ext>
                </a:extLst>
              </a:tr>
              <a:tr h="476851">
                <a:tc>
                  <a:txBody>
                    <a:bodyPr/>
                    <a:lstStyle/>
                    <a:p>
                      <a:pPr marL="0" marR="0">
                        <a:lnSpc>
                          <a:spcPct val="107000"/>
                        </a:lnSpc>
                        <a:spcBef>
                          <a:spcPts val="0"/>
                        </a:spcBef>
                        <a:spcAft>
                          <a:spcPts val="0"/>
                        </a:spcAft>
                      </a:pPr>
                      <a:r>
                        <a:rPr lang="en-US" sz="2000" dirty="0">
                          <a:solidFill>
                            <a:schemeClr val="tx2"/>
                          </a:solidFill>
                          <a:effectLst/>
                        </a:rPr>
                        <a:t>Appoquinimink</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274320" marR="68580" marT="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330</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latin typeface="+mn-lt"/>
                          <a:ea typeface="Calibri" panose="020F0502020204030204" pitchFamily="34" charset="0"/>
                          <a:cs typeface="Times New Roman" panose="02020603050405020304" pitchFamily="18" charset="0"/>
                        </a:rPr>
                        <a:t>236</a:t>
                      </a:r>
                    </a:p>
                  </a:txBody>
                  <a:tcPr marL="68580" marR="68580" marT="0" marB="0" anchor="ctr">
                    <a:lnL>
                      <a:noFill/>
                    </a:lnL>
                    <a:lnR w="6350" cap="flat" cmpd="sng" algn="ctr">
                      <a:solidFill>
                        <a:schemeClr val="tx1"/>
                      </a:solid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63045454"/>
                  </a:ext>
                </a:extLst>
              </a:tr>
              <a:tr h="476851">
                <a:tc>
                  <a:txBody>
                    <a:bodyPr/>
                    <a:lstStyle/>
                    <a:p>
                      <a:pPr marL="0" marR="0">
                        <a:lnSpc>
                          <a:spcPct val="107000"/>
                        </a:lnSpc>
                        <a:spcBef>
                          <a:spcPts val="0"/>
                        </a:spcBef>
                        <a:spcAft>
                          <a:spcPts val="0"/>
                        </a:spcAft>
                      </a:pPr>
                      <a:r>
                        <a:rPr lang="en-US" sz="2000" dirty="0">
                          <a:solidFill>
                            <a:schemeClr val="tx2"/>
                          </a:solidFill>
                          <a:effectLst/>
                        </a:rPr>
                        <a:t>Brandywine</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274320" marR="68580" marT="0" marB="0" anchor="ctr">
                    <a:lnL w="635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latin typeface="+mn-lt"/>
                          <a:ea typeface="Calibri" panose="020F0502020204030204" pitchFamily="34" charset="0"/>
                          <a:cs typeface="Times New Roman" panose="02020603050405020304" pitchFamily="18" charset="0"/>
                        </a:rPr>
                        <a:t>212</a:t>
                      </a: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169</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93849648"/>
                  </a:ext>
                </a:extLst>
              </a:tr>
              <a:tr h="476851">
                <a:tc>
                  <a:txBody>
                    <a:bodyPr/>
                    <a:lstStyle/>
                    <a:p>
                      <a:pPr marL="0" marR="0">
                        <a:lnSpc>
                          <a:spcPct val="107000"/>
                        </a:lnSpc>
                        <a:spcBef>
                          <a:spcPts val="0"/>
                        </a:spcBef>
                        <a:spcAft>
                          <a:spcPts val="0"/>
                        </a:spcAft>
                      </a:pPr>
                      <a:r>
                        <a:rPr lang="en-US" sz="2000" dirty="0">
                          <a:solidFill>
                            <a:schemeClr val="tx2"/>
                          </a:solidFill>
                          <a:effectLst/>
                        </a:rPr>
                        <a:t>Cape Henlopen</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274320" marR="68580" marT="0" marB="0" anchor="ctr">
                    <a:lnL w="635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latin typeface="+mn-lt"/>
                          <a:ea typeface="Calibri" panose="020F0502020204030204" pitchFamily="34" charset="0"/>
                          <a:cs typeface="Times New Roman" panose="02020603050405020304" pitchFamily="18" charset="0"/>
                        </a:rPr>
                        <a:t>127</a:t>
                      </a: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latin typeface="+mn-lt"/>
                          <a:ea typeface="Calibri" panose="020F0502020204030204" pitchFamily="34" charset="0"/>
                          <a:cs typeface="Times New Roman" panose="02020603050405020304" pitchFamily="18" charset="0"/>
                        </a:rPr>
                        <a:t>66</a:t>
                      </a: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27026196"/>
                  </a:ext>
                </a:extLst>
              </a:tr>
              <a:tr h="476851">
                <a:tc>
                  <a:txBody>
                    <a:bodyPr/>
                    <a:lstStyle/>
                    <a:p>
                      <a:pPr marL="0" marR="0">
                        <a:lnSpc>
                          <a:spcPct val="107000"/>
                        </a:lnSpc>
                        <a:spcBef>
                          <a:spcPts val="0"/>
                        </a:spcBef>
                        <a:spcAft>
                          <a:spcPts val="0"/>
                        </a:spcAft>
                      </a:pPr>
                      <a:r>
                        <a:rPr lang="en-US" sz="2000" dirty="0">
                          <a:solidFill>
                            <a:schemeClr val="tx2"/>
                          </a:solidFill>
                          <a:effectLst/>
                        </a:rPr>
                        <a:t>Capital</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274320" marR="68580" marT="0" marB="0" anchor="ctr">
                    <a:lnL w="635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230</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150</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88294018"/>
                  </a:ext>
                </a:extLst>
              </a:tr>
              <a:tr h="476851">
                <a:tc>
                  <a:txBody>
                    <a:bodyPr/>
                    <a:lstStyle/>
                    <a:p>
                      <a:pPr marL="0" marR="0">
                        <a:lnSpc>
                          <a:spcPct val="107000"/>
                        </a:lnSpc>
                        <a:spcBef>
                          <a:spcPts val="0"/>
                        </a:spcBef>
                        <a:spcAft>
                          <a:spcPts val="0"/>
                        </a:spcAft>
                      </a:pPr>
                      <a:r>
                        <a:rPr lang="en-US" sz="2000" dirty="0">
                          <a:solidFill>
                            <a:schemeClr val="tx2"/>
                          </a:solidFill>
                          <a:effectLst/>
                        </a:rPr>
                        <a:t>Colonial</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274320" marR="68580" marT="0" marB="0" anchor="ctr">
                    <a:lnL w="635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13</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13</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13893810"/>
                  </a:ext>
                </a:extLst>
              </a:tr>
              <a:tr h="476851">
                <a:tc>
                  <a:txBody>
                    <a:bodyPr/>
                    <a:lstStyle/>
                    <a:p>
                      <a:pPr marL="0" marR="0">
                        <a:lnSpc>
                          <a:spcPct val="107000"/>
                        </a:lnSpc>
                        <a:spcBef>
                          <a:spcPts val="0"/>
                        </a:spcBef>
                        <a:spcAft>
                          <a:spcPts val="0"/>
                        </a:spcAft>
                      </a:pPr>
                      <a:r>
                        <a:rPr lang="en-US" sz="2000" dirty="0">
                          <a:solidFill>
                            <a:schemeClr val="tx2"/>
                          </a:solidFill>
                          <a:effectLst/>
                        </a:rPr>
                        <a:t>Indian River</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274320" marR="68580" marT="0" marB="0" anchor="ctr">
                    <a:lnL w="635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186</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128</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69203080"/>
                  </a:ext>
                </a:extLst>
              </a:tr>
              <a:tr h="476851">
                <a:tc>
                  <a:txBody>
                    <a:bodyPr/>
                    <a:lstStyle/>
                    <a:p>
                      <a:pPr marL="0" marR="0">
                        <a:lnSpc>
                          <a:spcPct val="107000"/>
                        </a:lnSpc>
                        <a:spcBef>
                          <a:spcPts val="0"/>
                        </a:spcBef>
                        <a:spcAft>
                          <a:spcPts val="0"/>
                        </a:spcAft>
                      </a:pPr>
                      <a:r>
                        <a:rPr lang="en-US" sz="2000" dirty="0">
                          <a:solidFill>
                            <a:schemeClr val="tx2"/>
                          </a:solidFill>
                          <a:effectLst/>
                        </a:rPr>
                        <a:t>Milford</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274320" marR="68580" marT="0" marB="0" anchor="ctr">
                    <a:lnL w="635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235</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151</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86838430"/>
                  </a:ext>
                </a:extLst>
              </a:tr>
              <a:tr h="476851">
                <a:tc>
                  <a:txBody>
                    <a:bodyPr/>
                    <a:lstStyle/>
                    <a:p>
                      <a:pPr marL="0" marR="0">
                        <a:lnSpc>
                          <a:spcPct val="107000"/>
                        </a:lnSpc>
                        <a:spcBef>
                          <a:spcPts val="0"/>
                        </a:spcBef>
                        <a:spcAft>
                          <a:spcPts val="0"/>
                        </a:spcAft>
                      </a:pPr>
                      <a:r>
                        <a:rPr lang="en-US" sz="2000">
                          <a:solidFill>
                            <a:schemeClr val="tx2"/>
                          </a:solidFill>
                          <a:effectLst/>
                        </a:rPr>
                        <a:t>NCCVT</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274320" marR="68580" marT="0" marB="0" anchor="ctr">
                    <a:lnL w="635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1,001</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673</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01200056"/>
                  </a:ext>
                </a:extLst>
              </a:tr>
              <a:tr h="476851">
                <a:tc>
                  <a:txBody>
                    <a:bodyPr/>
                    <a:lstStyle/>
                    <a:p>
                      <a:pPr marL="0" marR="0">
                        <a:lnSpc>
                          <a:spcPct val="107000"/>
                        </a:lnSpc>
                        <a:spcBef>
                          <a:spcPts val="0"/>
                        </a:spcBef>
                        <a:spcAft>
                          <a:spcPts val="0"/>
                        </a:spcAft>
                      </a:pPr>
                      <a:r>
                        <a:rPr lang="en-US" sz="2000" dirty="0">
                          <a:solidFill>
                            <a:schemeClr val="tx2"/>
                          </a:solidFill>
                          <a:effectLst/>
                        </a:rPr>
                        <a:t>POLYTECH</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274320" marR="68580" marT="0" marB="0" anchor="ctr">
                    <a:lnL w="635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155</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120</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66729569"/>
                  </a:ext>
                </a:extLst>
              </a:tr>
              <a:tr h="476851">
                <a:tc>
                  <a:txBody>
                    <a:bodyPr/>
                    <a:lstStyle/>
                    <a:p>
                      <a:pPr marL="0" marR="0">
                        <a:lnSpc>
                          <a:spcPct val="107000"/>
                        </a:lnSpc>
                        <a:spcBef>
                          <a:spcPts val="0"/>
                        </a:spcBef>
                        <a:spcAft>
                          <a:spcPts val="0"/>
                        </a:spcAft>
                      </a:pPr>
                      <a:r>
                        <a:rPr lang="en-US" sz="2000" dirty="0">
                          <a:solidFill>
                            <a:schemeClr val="tx2"/>
                          </a:solidFill>
                          <a:effectLst/>
                        </a:rPr>
                        <a:t>Red Clay</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274320" marR="68580" marT="0" marB="0" anchor="ctr">
                    <a:lnL w="635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rPr>
                        <a:t>130</a:t>
                      </a:r>
                      <a:endParaRPr lang="en-US" sz="20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dirty="0">
                          <a:solidFill>
                            <a:schemeClr val="tx2"/>
                          </a:solidFill>
                          <a:effectLst/>
                          <a:latin typeface="+mn-lt"/>
                          <a:ea typeface="Calibri" panose="020F0502020204030204" pitchFamily="34" charset="0"/>
                          <a:cs typeface="Times New Roman" panose="02020603050405020304" pitchFamily="18" charset="0"/>
                        </a:rPr>
                        <a:t>84</a:t>
                      </a: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96171262"/>
                  </a:ext>
                </a:extLst>
              </a:tr>
              <a:tr h="502899">
                <a:tc>
                  <a:txBody>
                    <a:bodyPr/>
                    <a:lstStyle/>
                    <a:p>
                      <a:pPr marL="0" marR="0">
                        <a:lnSpc>
                          <a:spcPct val="107000"/>
                        </a:lnSpc>
                        <a:spcBef>
                          <a:spcPts val="0"/>
                        </a:spcBef>
                        <a:spcAft>
                          <a:spcPts val="0"/>
                        </a:spcAft>
                      </a:pPr>
                      <a:r>
                        <a:rPr lang="en-US" sz="2000" b="1" dirty="0">
                          <a:effectLst/>
                        </a:rPr>
                        <a:t>Total</a:t>
                      </a:r>
                      <a:endParaRPr lang="en-US" sz="2000" b="1" dirty="0">
                        <a:effectLst/>
                        <a:latin typeface="+mn-lt"/>
                        <a:ea typeface="Calibri" panose="020F0502020204030204" pitchFamily="34" charset="0"/>
                        <a:cs typeface="Times New Roman" panose="02020603050405020304" pitchFamily="18" charset="0"/>
                      </a:endParaRPr>
                    </a:p>
                  </a:txBody>
                  <a:tcPr marL="274320" marR="68580" marT="0" marB="0" anchor="ctr">
                    <a:lnL w="6350" cap="flat" cmpd="sng" algn="ctr">
                      <a:solidFill>
                        <a:schemeClr val="tx1"/>
                      </a:solidFill>
                      <a:prstDash val="solid"/>
                      <a:round/>
                      <a:headEnd type="none" w="med" len="med"/>
                      <a:tailEnd type="none" w="med" len="med"/>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b="1" dirty="0">
                          <a:effectLst/>
                        </a:rPr>
                        <a:t>2,619</a:t>
                      </a:r>
                      <a:endParaRPr lang="en-US" sz="2000" b="1"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b="1" dirty="0">
                          <a:effectLst/>
                        </a:rPr>
                        <a:t>1,790</a:t>
                      </a:r>
                      <a:endParaRPr lang="en-US" sz="2000" b="1"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0524863"/>
                  </a:ext>
                </a:extLst>
              </a:tr>
            </a:tbl>
          </a:graphicData>
        </a:graphic>
      </p:graphicFrame>
    </p:spTree>
    <p:extLst>
      <p:ext uri="{BB962C8B-B14F-4D97-AF65-F5344CB8AC3E}">
        <p14:creationId xmlns:p14="http://schemas.microsoft.com/office/powerpoint/2010/main" val="2538354994"/>
      </p:ext>
    </p:extLst>
  </p:cSld>
  <p:clrMapOvr>
    <a:masterClrMapping/>
  </p:clrMapOvr>
</p:sld>
</file>

<file path=ppt/theme/theme1.xml><?xml version="1.0" encoding="utf-8"?>
<a:theme xmlns:a="http://schemas.openxmlformats.org/drawingml/2006/main" name="Office Theme">
  <a:themeElements>
    <a:clrScheme name="DEpathways">
      <a:dk1>
        <a:srgbClr val="444444"/>
      </a:dk1>
      <a:lt1>
        <a:srgbClr val="FFFFFF"/>
      </a:lt1>
      <a:dk2>
        <a:srgbClr val="202020"/>
      </a:dk2>
      <a:lt2>
        <a:srgbClr val="F6F6F6"/>
      </a:lt2>
      <a:accent1>
        <a:srgbClr val="1F3A8B"/>
      </a:accent1>
      <a:accent2>
        <a:srgbClr val="0096FF"/>
      </a:accent2>
      <a:accent3>
        <a:srgbClr val="00A253"/>
      </a:accent3>
      <a:accent4>
        <a:srgbClr val="98278F"/>
      </a:accent4>
      <a:accent5>
        <a:srgbClr val="054F6B"/>
      </a:accent5>
      <a:accent6>
        <a:srgbClr val="7CB3F7"/>
      </a:accent6>
      <a:hlink>
        <a:srgbClr val="1F3ABB"/>
      </a:hlink>
      <a:folHlink>
        <a:srgbClr val="00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Narrow" panose="020B0606020202030204" pitchFamily="34" charset="0"/>
          </a:defRPr>
        </a:defPPr>
      </a:lstStyle>
    </a:txDef>
  </a:objectDefaults>
  <a:extraClrSchemeLst/>
  <a:extLst>
    <a:ext uri="{05A4C25C-085E-4340-85A3-A5531E510DB2}">
      <thm15:themeFamily xmlns:thm15="http://schemas.microsoft.com/office/thememl/2012/main" name="DEPathways" id="{CA5B7F77-BD25-7E42-B2C2-91889933C0D8}" vid="{594B0BC0-3DCC-E944-A820-31A3EBBCE4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51233</TotalTime>
  <Words>2429</Words>
  <Application>Microsoft Office PowerPoint</Application>
  <PresentationFormat>Ledger Paper (11x17 in)</PresentationFormat>
  <Paragraphs>358</Paragraphs>
  <Slides>26</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Arial Narrow</vt:lpstr>
      <vt:lpstr>Calibri</vt:lpstr>
      <vt:lpstr>Calibri (body)</vt:lpstr>
      <vt:lpstr>Calibri Light</vt:lpstr>
      <vt:lpstr>DIN Alternate</vt:lpstr>
      <vt:lpstr>Futura</vt:lpstr>
      <vt:lpstr>FUTURA MEDIUM</vt:lpstr>
      <vt:lpstr>FUTURA MEDIUM</vt:lpstr>
      <vt:lpstr>Segoe UI</vt:lpstr>
      <vt:lpstr>Wingdings</vt:lpstr>
      <vt:lpstr>Office Theme</vt:lpstr>
      <vt:lpstr>Delaware Pathways Student Outcome Study Findings for 2022 and  2023 (preliminary) graduates   April 16,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Visscher</dc:creator>
  <cp:lastModifiedBy>Staklis, Sandra</cp:lastModifiedBy>
  <cp:revision>225</cp:revision>
  <dcterms:created xsi:type="dcterms:W3CDTF">2019-12-14T15:15:08Z</dcterms:created>
  <dcterms:modified xsi:type="dcterms:W3CDTF">2024-04-13T22:25:17Z</dcterms:modified>
</cp:coreProperties>
</file>